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1" r:id="rId1"/>
    <p:sldMasterId id="2147484379" r:id="rId2"/>
    <p:sldMasterId id="2147484391" r:id="rId3"/>
    <p:sldMasterId id="2147484403" r:id="rId4"/>
  </p:sldMasterIdLst>
  <p:notesMasterIdLst>
    <p:notesMasterId r:id="rId38"/>
  </p:notesMasterIdLst>
  <p:sldIdLst>
    <p:sldId id="256" r:id="rId5"/>
    <p:sldId id="258" r:id="rId6"/>
    <p:sldId id="273" r:id="rId7"/>
    <p:sldId id="274" r:id="rId8"/>
    <p:sldId id="275" r:id="rId9"/>
    <p:sldId id="276" r:id="rId10"/>
    <p:sldId id="260" r:id="rId11"/>
    <p:sldId id="277" r:id="rId12"/>
    <p:sldId id="278" r:id="rId13"/>
    <p:sldId id="261" r:id="rId14"/>
    <p:sldId id="279" r:id="rId15"/>
    <p:sldId id="263" r:id="rId16"/>
    <p:sldId id="264" r:id="rId17"/>
    <p:sldId id="281" r:id="rId18"/>
    <p:sldId id="280" r:id="rId19"/>
    <p:sldId id="266" r:id="rId20"/>
    <p:sldId id="282" r:id="rId21"/>
    <p:sldId id="267" r:id="rId22"/>
    <p:sldId id="283" r:id="rId23"/>
    <p:sldId id="268" r:id="rId24"/>
    <p:sldId id="284" r:id="rId25"/>
    <p:sldId id="269" r:id="rId26"/>
    <p:sldId id="285" r:id="rId27"/>
    <p:sldId id="270" r:id="rId28"/>
    <p:sldId id="286" r:id="rId29"/>
    <p:sldId id="271" r:id="rId30"/>
    <p:sldId id="287" r:id="rId31"/>
    <p:sldId id="290" r:id="rId32"/>
    <p:sldId id="291" r:id="rId33"/>
    <p:sldId id="292" r:id="rId34"/>
    <p:sldId id="296" r:id="rId35"/>
    <p:sldId id="293" r:id="rId36"/>
    <p:sldId id="294" r:id="rId37"/>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3AC9E-74CB-4F21-9A8C-E4724C3EDAB2}" type="datetimeFigureOut">
              <a:rPr lang="en-GB" smtClean="0"/>
              <a:t>22/12/2020</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DF779-04E1-433F-AEC8-8E4767C8D1D7}" type="slidenum">
              <a:rPr lang="en-GB" smtClean="0"/>
              <a:t>‹N›</a:t>
            </a:fld>
            <a:endParaRPr lang="en-GB"/>
          </a:p>
        </p:txBody>
      </p:sp>
    </p:spTree>
    <p:extLst>
      <p:ext uri="{BB962C8B-B14F-4D97-AF65-F5344CB8AC3E}">
        <p14:creationId xmlns:p14="http://schemas.microsoft.com/office/powerpoint/2010/main" val="417198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950DF779-04E1-433F-AEC8-8E4767C8D1D7}" type="slidenum">
              <a:rPr lang="en-GB" smtClean="0"/>
              <a:t>32</a:t>
            </a:fld>
            <a:endParaRPr lang="en-GB"/>
          </a:p>
        </p:txBody>
      </p:sp>
    </p:spTree>
    <p:extLst>
      <p:ext uri="{BB962C8B-B14F-4D97-AF65-F5344CB8AC3E}">
        <p14:creationId xmlns:p14="http://schemas.microsoft.com/office/powerpoint/2010/main" val="217447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950DF779-04E1-433F-AEC8-8E4767C8D1D7}" type="slidenum">
              <a:rPr lang="en-GB" smtClean="0"/>
              <a:t>33</a:t>
            </a:fld>
            <a:endParaRPr lang="en-GB"/>
          </a:p>
        </p:txBody>
      </p:sp>
    </p:spTree>
    <p:extLst>
      <p:ext uri="{BB962C8B-B14F-4D97-AF65-F5344CB8AC3E}">
        <p14:creationId xmlns:p14="http://schemas.microsoft.com/office/powerpoint/2010/main" val="346006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4" descr="C:\tutti-dati\back up\pc\logo1_mod1\intestazione.jpg">
            <a:extLst>
              <a:ext uri="{FF2B5EF4-FFF2-40B4-BE49-F238E27FC236}">
                <a16:creationId xmlns:a16="http://schemas.microsoft.com/office/drawing/2014/main" id="{04FB7BB9-1CA4-4C43-9653-67CD5F483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1" y="260351"/>
            <a:ext cx="640926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oby\Desktop\Inserire Titolo\Diapositiva1.JPG">
            <a:extLst>
              <a:ext uri="{FF2B5EF4-FFF2-40B4-BE49-F238E27FC236}">
                <a16:creationId xmlns:a16="http://schemas.microsoft.com/office/drawing/2014/main" id="{5BA913F5-FEC0-4578-B0BE-152D7228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3900"/>
            <a:ext cx="12192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tutti-dati\back up\pc\logo1_mod1\logo trasparente.gif">
            <a:extLst>
              <a:ext uri="{FF2B5EF4-FFF2-40B4-BE49-F238E27FC236}">
                <a16:creationId xmlns:a16="http://schemas.microsoft.com/office/drawing/2014/main" id="{7025AE09-312B-43C6-B9F9-9A773666B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601" y="5445125"/>
            <a:ext cx="89323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914400" y="2130426"/>
            <a:ext cx="10363200" cy="1470025"/>
          </a:xfrm>
        </p:spPr>
        <p:txBody>
          <a:bodyPr/>
          <a:lstStyle>
            <a:lvl1pPr>
              <a:defRPr sz="3600" b="1">
                <a:solidFill>
                  <a:schemeClr val="bg1">
                    <a:lumMod val="95000"/>
                    <a:lumOff val="5000"/>
                  </a:schemeClr>
                </a:solidFill>
                <a:latin typeface="+mj-lt"/>
              </a:defRPr>
            </a:lvl1pPr>
          </a:lstStyle>
          <a:p>
            <a:r>
              <a:rPr lang="it-IT"/>
              <a:t>Fare clic per modificare lo stile del titolo dello schema</a:t>
            </a:r>
            <a:endParaRPr lang="it-IT" dirty="0"/>
          </a:p>
        </p:txBody>
      </p:sp>
      <p:sp>
        <p:nvSpPr>
          <p:cNvPr id="3" name="Sottotitolo 2"/>
          <p:cNvSpPr>
            <a:spLocks noGrp="1"/>
          </p:cNvSpPr>
          <p:nvPr>
            <p:ph type="subTitle" idx="1"/>
          </p:nvPr>
        </p:nvSpPr>
        <p:spPr>
          <a:xfrm>
            <a:off x="1828800" y="3886200"/>
            <a:ext cx="8534400" cy="1752600"/>
          </a:xfrm>
        </p:spPr>
        <p:txBody>
          <a:bodyPr/>
          <a:lstStyle>
            <a:lvl1pPr marL="0" indent="0" algn="ctr">
              <a:buNone/>
              <a:defRPr sz="3600" b="1">
                <a:solidFill>
                  <a:schemeClr val="bg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spTree>
    <p:extLst>
      <p:ext uri="{BB962C8B-B14F-4D97-AF65-F5344CB8AC3E}">
        <p14:creationId xmlns:p14="http://schemas.microsoft.com/office/powerpoint/2010/main" val="31497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FDDC9F-EAB1-4A8A-8E0E-A9E5BEB83E7B}"/>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5" name="Segnaposto piè di pagina 4">
            <a:extLst>
              <a:ext uri="{FF2B5EF4-FFF2-40B4-BE49-F238E27FC236}">
                <a16:creationId xmlns:a16="http://schemas.microsoft.com/office/drawing/2014/main" id="{FBB97347-B2AF-459D-BA26-B4EF6D320441}"/>
              </a:ext>
            </a:extLst>
          </p:cNvPr>
          <p:cNvSpPr>
            <a:spLocks noGrp="1"/>
          </p:cNvSpPr>
          <p:nvPr>
            <p:ph type="ftr" sz="quarter" idx="11"/>
          </p:nvPr>
        </p:nvSpPr>
        <p:spPr/>
        <p:txBody>
          <a:bodyPr/>
          <a:lstStyle>
            <a:lvl1pPr>
              <a:defRPr/>
            </a:lvl1pPr>
          </a:lstStyle>
          <a:p>
            <a:endParaRPr lang="en-GB"/>
          </a:p>
        </p:txBody>
      </p:sp>
      <p:sp>
        <p:nvSpPr>
          <p:cNvPr id="6" name="Segnaposto numero diapositiva 5">
            <a:extLst>
              <a:ext uri="{FF2B5EF4-FFF2-40B4-BE49-F238E27FC236}">
                <a16:creationId xmlns:a16="http://schemas.microsoft.com/office/drawing/2014/main" id="{13AE43F0-0519-4F18-B922-05E70E25A41B}"/>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328689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1A42DD7-9820-45B1-90AB-4CA441935943}"/>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5" name="Segnaposto piè di pagina 4">
            <a:extLst>
              <a:ext uri="{FF2B5EF4-FFF2-40B4-BE49-F238E27FC236}">
                <a16:creationId xmlns:a16="http://schemas.microsoft.com/office/drawing/2014/main" id="{124D893F-56A7-411C-95AB-1A920CE59730}"/>
              </a:ext>
            </a:extLst>
          </p:cNvPr>
          <p:cNvSpPr>
            <a:spLocks noGrp="1"/>
          </p:cNvSpPr>
          <p:nvPr>
            <p:ph type="ftr" sz="quarter" idx="11"/>
          </p:nvPr>
        </p:nvSpPr>
        <p:spPr/>
        <p:txBody>
          <a:bodyPr/>
          <a:lstStyle>
            <a:lvl1pPr>
              <a:defRPr/>
            </a:lvl1pPr>
          </a:lstStyle>
          <a:p>
            <a:endParaRPr lang="en-GB"/>
          </a:p>
        </p:txBody>
      </p:sp>
      <p:sp>
        <p:nvSpPr>
          <p:cNvPr id="6" name="Segnaposto numero diapositiva 5">
            <a:extLst>
              <a:ext uri="{FF2B5EF4-FFF2-40B4-BE49-F238E27FC236}">
                <a16:creationId xmlns:a16="http://schemas.microsoft.com/office/drawing/2014/main" id="{37C12743-D500-4629-9C1B-41191FF4038D}"/>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199755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7" name="Segnaposto immagine 6"/>
          <p:cNvSpPr>
            <a:spLocks noGrp="1"/>
          </p:cNvSpPr>
          <p:nvPr>
            <p:ph type="pic" sz="quarter" idx="13"/>
          </p:nvPr>
        </p:nvSpPr>
        <p:spPr>
          <a:xfrm>
            <a:off x="2735627" y="5715001"/>
            <a:ext cx="8884873" cy="428625"/>
          </a:xfrm>
        </p:spPr>
        <p:txBody>
          <a:bodyPr>
            <a:normAutofit/>
          </a:bodyPr>
          <a:lstStyle/>
          <a:p>
            <a:pPr lv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7910342C-00A8-4CB2-8D82-B08DC659D2C5}"/>
              </a:ext>
            </a:extLst>
          </p:cNvPr>
          <p:cNvSpPr>
            <a:spLocks noGrp="1"/>
          </p:cNvSpPr>
          <p:nvPr>
            <p:ph type="dt" sz="half" idx="14"/>
          </p:nvPr>
        </p:nvSpPr>
        <p:spPr/>
        <p:txBody>
          <a:bodyPr/>
          <a:lstStyle>
            <a:lvl1pPr>
              <a:defRPr/>
            </a:lvl1pPr>
          </a:lstStyle>
          <a:p>
            <a:fld id="{5222BC08-7A82-439E-BD73-0017E693996A}" type="datetimeFigureOut">
              <a:rPr lang="en-GB" smtClean="0"/>
              <a:t>22/12/2020</a:t>
            </a:fld>
            <a:endParaRPr lang="en-GB"/>
          </a:p>
        </p:txBody>
      </p:sp>
      <p:sp>
        <p:nvSpPr>
          <p:cNvPr id="5" name="Segnaposto piè di pagina 4">
            <a:extLst>
              <a:ext uri="{FF2B5EF4-FFF2-40B4-BE49-F238E27FC236}">
                <a16:creationId xmlns:a16="http://schemas.microsoft.com/office/drawing/2014/main" id="{42DEF901-907B-48C6-B406-1680B69449F7}"/>
              </a:ext>
            </a:extLst>
          </p:cNvPr>
          <p:cNvSpPr>
            <a:spLocks noGrp="1"/>
          </p:cNvSpPr>
          <p:nvPr>
            <p:ph type="ftr" sz="quarter" idx="15"/>
          </p:nvPr>
        </p:nvSpPr>
        <p:spPr/>
        <p:txBody>
          <a:bodyPr/>
          <a:lstStyle>
            <a:lvl1pPr>
              <a:defRPr/>
            </a:lvl1pPr>
          </a:lstStyle>
          <a:p>
            <a:endParaRPr lang="en-GB"/>
          </a:p>
        </p:txBody>
      </p:sp>
      <p:sp>
        <p:nvSpPr>
          <p:cNvPr id="6" name="Segnaposto numero diapositiva 5">
            <a:extLst>
              <a:ext uri="{FF2B5EF4-FFF2-40B4-BE49-F238E27FC236}">
                <a16:creationId xmlns:a16="http://schemas.microsoft.com/office/drawing/2014/main" id="{00D876E3-750A-4C23-8218-78348A69841D}"/>
              </a:ext>
            </a:extLst>
          </p:cNvPr>
          <p:cNvSpPr>
            <a:spLocks noGrp="1"/>
          </p:cNvSpPr>
          <p:nvPr>
            <p:ph type="sldNum" sz="quarter" idx="16"/>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3228982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AEA97A89-130E-4A2B-A3BD-64DBBC8646F3}"/>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4" name="Segnaposto piè di pagina 4">
            <a:extLst>
              <a:ext uri="{FF2B5EF4-FFF2-40B4-BE49-F238E27FC236}">
                <a16:creationId xmlns:a16="http://schemas.microsoft.com/office/drawing/2014/main" id="{D8F72E09-BEBA-4783-B4D2-861974E16BA6}"/>
              </a:ext>
            </a:extLst>
          </p:cNvPr>
          <p:cNvSpPr>
            <a:spLocks noGrp="1"/>
          </p:cNvSpPr>
          <p:nvPr>
            <p:ph type="ftr" sz="quarter" idx="11"/>
          </p:nvPr>
        </p:nvSpPr>
        <p:spPr/>
        <p:txBody>
          <a:bodyPr/>
          <a:lstStyle>
            <a:lvl1pPr>
              <a:defRPr/>
            </a:lvl1pPr>
          </a:lstStyle>
          <a:p>
            <a:endParaRPr lang="en-GB"/>
          </a:p>
        </p:txBody>
      </p:sp>
      <p:sp>
        <p:nvSpPr>
          <p:cNvPr id="5" name="Segnaposto numero diapositiva 5">
            <a:extLst>
              <a:ext uri="{FF2B5EF4-FFF2-40B4-BE49-F238E27FC236}">
                <a16:creationId xmlns:a16="http://schemas.microsoft.com/office/drawing/2014/main" id="{D412FD30-3ECB-4EB2-A36C-BB49EAAA5A62}"/>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2903169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7" name="Segnaposto immagine 6"/>
          <p:cNvSpPr>
            <a:spLocks noGrp="1"/>
          </p:cNvSpPr>
          <p:nvPr>
            <p:ph type="pic" sz="quarter" idx="13"/>
          </p:nvPr>
        </p:nvSpPr>
        <p:spPr>
          <a:xfrm>
            <a:off x="5903979" y="5517232"/>
            <a:ext cx="5856651" cy="914400"/>
          </a:xfrm>
        </p:spPr>
        <p:txBody>
          <a:bodyPr>
            <a:normAutofit/>
          </a:bodyPr>
          <a:lstStyle/>
          <a:p>
            <a:pPr lv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7CE069FB-D553-428D-A464-A593EEBDC990}"/>
              </a:ext>
            </a:extLst>
          </p:cNvPr>
          <p:cNvSpPr>
            <a:spLocks noGrp="1"/>
          </p:cNvSpPr>
          <p:nvPr>
            <p:ph type="dt" sz="half" idx="14"/>
          </p:nvPr>
        </p:nvSpPr>
        <p:spPr/>
        <p:txBody>
          <a:bodyPr/>
          <a:lstStyle>
            <a:lvl1pPr>
              <a:defRPr/>
            </a:lvl1pPr>
          </a:lstStyle>
          <a:p>
            <a:fld id="{5222BC08-7A82-439E-BD73-0017E693996A}" type="datetimeFigureOut">
              <a:rPr lang="en-GB" smtClean="0"/>
              <a:t>22/12/2020</a:t>
            </a:fld>
            <a:endParaRPr lang="en-GB"/>
          </a:p>
        </p:txBody>
      </p:sp>
      <p:sp>
        <p:nvSpPr>
          <p:cNvPr id="5" name="Segnaposto piè di pagina 4">
            <a:extLst>
              <a:ext uri="{FF2B5EF4-FFF2-40B4-BE49-F238E27FC236}">
                <a16:creationId xmlns:a16="http://schemas.microsoft.com/office/drawing/2014/main" id="{2AD6ADEC-DF3D-4ABB-9C9B-65A2EC6D1EDE}"/>
              </a:ext>
            </a:extLst>
          </p:cNvPr>
          <p:cNvSpPr>
            <a:spLocks noGrp="1"/>
          </p:cNvSpPr>
          <p:nvPr>
            <p:ph type="ftr" sz="quarter" idx="15"/>
          </p:nvPr>
        </p:nvSpPr>
        <p:spPr/>
        <p:txBody>
          <a:bodyPr/>
          <a:lstStyle>
            <a:lvl1pPr>
              <a:defRPr/>
            </a:lvl1pPr>
          </a:lstStyle>
          <a:p>
            <a:endParaRPr lang="en-GB"/>
          </a:p>
        </p:txBody>
      </p:sp>
      <p:sp>
        <p:nvSpPr>
          <p:cNvPr id="6" name="Segnaposto numero diapositiva 5">
            <a:extLst>
              <a:ext uri="{FF2B5EF4-FFF2-40B4-BE49-F238E27FC236}">
                <a16:creationId xmlns:a16="http://schemas.microsoft.com/office/drawing/2014/main" id="{597C1744-BB09-4095-B372-821AF1BAC117}"/>
              </a:ext>
            </a:extLst>
          </p:cNvPr>
          <p:cNvSpPr>
            <a:spLocks noGrp="1"/>
          </p:cNvSpPr>
          <p:nvPr>
            <p:ph type="sldNum" sz="quarter" idx="16"/>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273689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FF39A927-8F7A-4147-B173-F0D5C0A6024D}"/>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4" name="Segnaposto piè di pagina 4">
            <a:extLst>
              <a:ext uri="{FF2B5EF4-FFF2-40B4-BE49-F238E27FC236}">
                <a16:creationId xmlns:a16="http://schemas.microsoft.com/office/drawing/2014/main" id="{66507A04-644A-4058-8804-1A85DBAB200A}"/>
              </a:ext>
            </a:extLst>
          </p:cNvPr>
          <p:cNvSpPr>
            <a:spLocks noGrp="1"/>
          </p:cNvSpPr>
          <p:nvPr>
            <p:ph type="ftr" sz="quarter" idx="11"/>
          </p:nvPr>
        </p:nvSpPr>
        <p:spPr/>
        <p:txBody>
          <a:bodyPr/>
          <a:lstStyle>
            <a:lvl1pPr>
              <a:defRPr/>
            </a:lvl1pPr>
          </a:lstStyle>
          <a:p>
            <a:endParaRPr lang="en-GB"/>
          </a:p>
        </p:txBody>
      </p:sp>
      <p:sp>
        <p:nvSpPr>
          <p:cNvPr id="5" name="Segnaposto numero diapositiva 5">
            <a:extLst>
              <a:ext uri="{FF2B5EF4-FFF2-40B4-BE49-F238E27FC236}">
                <a16:creationId xmlns:a16="http://schemas.microsoft.com/office/drawing/2014/main" id="{5971BE6B-67E0-477F-9893-0FA93FE2F66A}"/>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167124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A626C318-468E-4124-B310-170FFA1C2E75}"/>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4" name="Segnaposto piè di pagina 4">
            <a:extLst>
              <a:ext uri="{FF2B5EF4-FFF2-40B4-BE49-F238E27FC236}">
                <a16:creationId xmlns:a16="http://schemas.microsoft.com/office/drawing/2014/main" id="{B5CEC9C1-952C-4251-815F-DC2AE8EE6C90}"/>
              </a:ext>
            </a:extLst>
          </p:cNvPr>
          <p:cNvSpPr>
            <a:spLocks noGrp="1"/>
          </p:cNvSpPr>
          <p:nvPr>
            <p:ph type="ftr" sz="quarter" idx="11"/>
          </p:nvPr>
        </p:nvSpPr>
        <p:spPr/>
        <p:txBody>
          <a:bodyPr/>
          <a:lstStyle>
            <a:lvl1pPr>
              <a:defRPr/>
            </a:lvl1pPr>
          </a:lstStyle>
          <a:p>
            <a:endParaRPr lang="en-GB"/>
          </a:p>
        </p:txBody>
      </p:sp>
      <p:sp>
        <p:nvSpPr>
          <p:cNvPr id="5" name="Segnaposto numero diapositiva 5">
            <a:extLst>
              <a:ext uri="{FF2B5EF4-FFF2-40B4-BE49-F238E27FC236}">
                <a16:creationId xmlns:a16="http://schemas.microsoft.com/office/drawing/2014/main" id="{B53BB7AB-5BB0-48EE-B893-CAC74B22707C}"/>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211236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89B633FA-4B1B-487F-9025-25384BCBE9F4}"/>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4" name="Segnaposto piè di pagina 4">
            <a:extLst>
              <a:ext uri="{FF2B5EF4-FFF2-40B4-BE49-F238E27FC236}">
                <a16:creationId xmlns:a16="http://schemas.microsoft.com/office/drawing/2014/main" id="{EA34C18B-F1AA-4E3A-A90C-A13EB8783F74}"/>
              </a:ext>
            </a:extLst>
          </p:cNvPr>
          <p:cNvSpPr>
            <a:spLocks noGrp="1"/>
          </p:cNvSpPr>
          <p:nvPr>
            <p:ph type="ftr" sz="quarter" idx="11"/>
          </p:nvPr>
        </p:nvSpPr>
        <p:spPr/>
        <p:txBody>
          <a:bodyPr/>
          <a:lstStyle>
            <a:lvl1pPr>
              <a:defRPr/>
            </a:lvl1pPr>
          </a:lstStyle>
          <a:p>
            <a:endParaRPr lang="en-GB"/>
          </a:p>
        </p:txBody>
      </p:sp>
      <p:sp>
        <p:nvSpPr>
          <p:cNvPr id="5" name="Segnaposto numero diapositiva 5">
            <a:extLst>
              <a:ext uri="{FF2B5EF4-FFF2-40B4-BE49-F238E27FC236}">
                <a16:creationId xmlns:a16="http://schemas.microsoft.com/office/drawing/2014/main" id="{E71B8770-9AC1-4DD0-9418-32D2C5DC7687}"/>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71420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 dello schema</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99D240D-40A2-4027-8233-C0CA18613B08}"/>
              </a:ext>
            </a:extLst>
          </p:cNvPr>
          <p:cNvSpPr>
            <a:spLocks noGrp="1"/>
          </p:cNvSpPr>
          <p:nvPr>
            <p:ph type="dt" sz="half" idx="10"/>
          </p:nvPr>
        </p:nvSpPr>
        <p:spPr/>
        <p:txBody>
          <a:bodyPr/>
          <a:lstStyle>
            <a:lvl1pPr>
              <a:defRPr/>
            </a:lvl1pPr>
          </a:lstStyle>
          <a:p>
            <a:pPr>
              <a:defRPr/>
            </a:pPr>
            <a:fld id="{BDC32F9A-6ABC-4ED0-A24C-7112392490EE}"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6DFE5008-4197-4FE1-80B9-D11E3B7167C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3B1B39B8-EF5F-445C-9CD4-F29A6FCAE10E}"/>
              </a:ext>
            </a:extLst>
          </p:cNvPr>
          <p:cNvSpPr>
            <a:spLocks noGrp="1"/>
          </p:cNvSpPr>
          <p:nvPr>
            <p:ph type="sldNum" sz="quarter" idx="12"/>
          </p:nvPr>
        </p:nvSpPr>
        <p:spPr/>
        <p:txBody>
          <a:bodyPr/>
          <a:lstStyle>
            <a:lvl1pPr>
              <a:defRPr/>
            </a:lvl1pPr>
          </a:lstStyle>
          <a:p>
            <a:fld id="{BCFBF7D5-0C6C-4D8B-B327-17B5B467BA56}" type="slidenum">
              <a:rPr lang="it-IT" altLang="en-US"/>
              <a:pPr/>
              <a:t>‹N›</a:t>
            </a:fld>
            <a:endParaRPr lang="it-IT" altLang="en-US"/>
          </a:p>
        </p:txBody>
      </p:sp>
    </p:spTree>
    <p:extLst>
      <p:ext uri="{BB962C8B-B14F-4D97-AF65-F5344CB8AC3E}">
        <p14:creationId xmlns:p14="http://schemas.microsoft.com/office/powerpoint/2010/main" val="1763276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FF34F5-B49A-4D8C-9C86-C172E3E3DC31}"/>
              </a:ext>
            </a:extLst>
          </p:cNvPr>
          <p:cNvSpPr>
            <a:spLocks noGrp="1"/>
          </p:cNvSpPr>
          <p:nvPr>
            <p:ph type="dt" sz="half" idx="10"/>
          </p:nvPr>
        </p:nvSpPr>
        <p:spPr/>
        <p:txBody>
          <a:bodyPr/>
          <a:lstStyle>
            <a:lvl1pPr>
              <a:defRPr/>
            </a:lvl1pPr>
          </a:lstStyle>
          <a:p>
            <a:pPr>
              <a:defRPr/>
            </a:pPr>
            <a:fld id="{F334447F-FCEE-4926-B026-24ABD87236C2}"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8409D80C-3862-4558-B998-97C92FB666F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D13E143-A501-49D0-B80C-0CA0DF197FE0}"/>
              </a:ext>
            </a:extLst>
          </p:cNvPr>
          <p:cNvSpPr>
            <a:spLocks noGrp="1"/>
          </p:cNvSpPr>
          <p:nvPr>
            <p:ph type="sldNum" sz="quarter" idx="12"/>
          </p:nvPr>
        </p:nvSpPr>
        <p:spPr/>
        <p:txBody>
          <a:bodyPr/>
          <a:lstStyle>
            <a:lvl1pPr>
              <a:defRPr/>
            </a:lvl1pPr>
          </a:lstStyle>
          <a:p>
            <a:fld id="{CC9C3AB6-E58C-4B7C-8391-9D27490458DC}" type="slidenum">
              <a:rPr lang="it-IT" altLang="en-US"/>
              <a:pPr/>
              <a:t>‹N›</a:t>
            </a:fld>
            <a:endParaRPr lang="it-IT" altLang="en-US"/>
          </a:p>
        </p:txBody>
      </p:sp>
    </p:spTree>
    <p:extLst>
      <p:ext uri="{BB962C8B-B14F-4D97-AF65-F5344CB8AC3E}">
        <p14:creationId xmlns:p14="http://schemas.microsoft.com/office/powerpoint/2010/main" val="270237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16AF69-19F7-4082-8D5D-498D11F33E65}"/>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5" name="Segnaposto piè di pagina 4">
            <a:extLst>
              <a:ext uri="{FF2B5EF4-FFF2-40B4-BE49-F238E27FC236}">
                <a16:creationId xmlns:a16="http://schemas.microsoft.com/office/drawing/2014/main" id="{30C8A84B-CBFA-4461-9AFB-8A785FEE8A4E}"/>
              </a:ext>
            </a:extLst>
          </p:cNvPr>
          <p:cNvSpPr>
            <a:spLocks noGrp="1"/>
          </p:cNvSpPr>
          <p:nvPr>
            <p:ph type="ftr" sz="quarter" idx="11"/>
          </p:nvPr>
        </p:nvSpPr>
        <p:spPr/>
        <p:txBody>
          <a:bodyPr/>
          <a:lstStyle>
            <a:lvl1pPr>
              <a:defRPr/>
            </a:lvl1pPr>
          </a:lstStyle>
          <a:p>
            <a:endParaRPr lang="en-GB"/>
          </a:p>
        </p:txBody>
      </p:sp>
      <p:sp>
        <p:nvSpPr>
          <p:cNvPr id="6" name="Segnaposto numero diapositiva 5">
            <a:extLst>
              <a:ext uri="{FF2B5EF4-FFF2-40B4-BE49-F238E27FC236}">
                <a16:creationId xmlns:a16="http://schemas.microsoft.com/office/drawing/2014/main" id="{53D0B408-79B9-474B-B331-8F2A1BCFA6BF}"/>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40982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31D656F-702F-428F-BE1E-D7C344046823}"/>
              </a:ext>
            </a:extLst>
          </p:cNvPr>
          <p:cNvSpPr>
            <a:spLocks noGrp="1"/>
          </p:cNvSpPr>
          <p:nvPr>
            <p:ph type="dt" sz="half" idx="10"/>
          </p:nvPr>
        </p:nvSpPr>
        <p:spPr/>
        <p:txBody>
          <a:bodyPr/>
          <a:lstStyle>
            <a:lvl1pPr>
              <a:defRPr/>
            </a:lvl1pPr>
          </a:lstStyle>
          <a:p>
            <a:pPr>
              <a:defRPr/>
            </a:pPr>
            <a:fld id="{D5388BC9-0A14-464B-837C-9FACEC433C8B}"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2F718A4D-7582-4920-8FA9-4FC3E50EB49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072C27C-D1FB-4E4F-9B87-01FCFED9DC6A}"/>
              </a:ext>
            </a:extLst>
          </p:cNvPr>
          <p:cNvSpPr>
            <a:spLocks noGrp="1"/>
          </p:cNvSpPr>
          <p:nvPr>
            <p:ph type="sldNum" sz="quarter" idx="12"/>
          </p:nvPr>
        </p:nvSpPr>
        <p:spPr/>
        <p:txBody>
          <a:bodyPr/>
          <a:lstStyle>
            <a:lvl1pPr>
              <a:defRPr/>
            </a:lvl1pPr>
          </a:lstStyle>
          <a:p>
            <a:fld id="{07D6D0AC-EBB7-4E8A-B145-2ADD8BEA8737}" type="slidenum">
              <a:rPr lang="it-IT" altLang="en-US"/>
              <a:pPr/>
              <a:t>‹N›</a:t>
            </a:fld>
            <a:endParaRPr lang="it-IT" altLang="en-US"/>
          </a:p>
        </p:txBody>
      </p:sp>
    </p:spTree>
    <p:extLst>
      <p:ext uri="{BB962C8B-B14F-4D97-AF65-F5344CB8AC3E}">
        <p14:creationId xmlns:p14="http://schemas.microsoft.com/office/powerpoint/2010/main" val="12385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496D359A-93C9-4BC0-8F7A-1FD98203778B}"/>
              </a:ext>
            </a:extLst>
          </p:cNvPr>
          <p:cNvSpPr>
            <a:spLocks noGrp="1"/>
          </p:cNvSpPr>
          <p:nvPr>
            <p:ph type="dt" sz="half" idx="10"/>
          </p:nvPr>
        </p:nvSpPr>
        <p:spPr/>
        <p:txBody>
          <a:bodyPr/>
          <a:lstStyle>
            <a:lvl1pPr>
              <a:defRPr/>
            </a:lvl1pPr>
          </a:lstStyle>
          <a:p>
            <a:pPr>
              <a:defRPr/>
            </a:pPr>
            <a:fld id="{2DA66335-E92E-4439-ADA6-2831B9032B73}"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B68D0E14-8F03-4E32-A655-43E9C1EBEA4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77D05014-83C5-4BFE-9211-F8CFFB4621AD}"/>
              </a:ext>
            </a:extLst>
          </p:cNvPr>
          <p:cNvSpPr>
            <a:spLocks noGrp="1"/>
          </p:cNvSpPr>
          <p:nvPr>
            <p:ph type="sldNum" sz="quarter" idx="12"/>
          </p:nvPr>
        </p:nvSpPr>
        <p:spPr/>
        <p:txBody>
          <a:bodyPr/>
          <a:lstStyle>
            <a:lvl1pPr>
              <a:defRPr/>
            </a:lvl1pPr>
          </a:lstStyle>
          <a:p>
            <a:fld id="{13F4094D-9D09-4C35-992D-275F89B97846}" type="slidenum">
              <a:rPr lang="it-IT" altLang="en-US"/>
              <a:pPr/>
              <a:t>‹N›</a:t>
            </a:fld>
            <a:endParaRPr lang="it-IT" altLang="en-US"/>
          </a:p>
        </p:txBody>
      </p:sp>
    </p:spTree>
    <p:extLst>
      <p:ext uri="{BB962C8B-B14F-4D97-AF65-F5344CB8AC3E}">
        <p14:creationId xmlns:p14="http://schemas.microsoft.com/office/powerpoint/2010/main" val="138724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C0A3601A-2AAD-4389-A1F4-7F8F9D855D3D}"/>
              </a:ext>
            </a:extLst>
          </p:cNvPr>
          <p:cNvSpPr>
            <a:spLocks noGrp="1"/>
          </p:cNvSpPr>
          <p:nvPr>
            <p:ph type="dt" sz="half" idx="10"/>
          </p:nvPr>
        </p:nvSpPr>
        <p:spPr/>
        <p:txBody>
          <a:bodyPr/>
          <a:lstStyle>
            <a:lvl1pPr>
              <a:defRPr/>
            </a:lvl1pPr>
          </a:lstStyle>
          <a:p>
            <a:pPr>
              <a:defRPr/>
            </a:pPr>
            <a:fld id="{869C2433-ADF5-4882-9B76-2D4ED6C292E9}" type="datetimeFigureOut">
              <a:rPr lang="it-IT"/>
              <a:pPr>
                <a:defRPr/>
              </a:pPr>
              <a:t>22/12/2020</a:t>
            </a:fld>
            <a:endParaRPr lang="it-IT"/>
          </a:p>
        </p:txBody>
      </p:sp>
      <p:sp>
        <p:nvSpPr>
          <p:cNvPr id="8" name="Segnaposto piè di pagina 4">
            <a:extLst>
              <a:ext uri="{FF2B5EF4-FFF2-40B4-BE49-F238E27FC236}">
                <a16:creationId xmlns:a16="http://schemas.microsoft.com/office/drawing/2014/main" id="{6B555727-15B2-47DA-BD22-4482B3E198F7}"/>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1CBE8D4D-FB7B-4831-B1F7-55DB5D686D44}"/>
              </a:ext>
            </a:extLst>
          </p:cNvPr>
          <p:cNvSpPr>
            <a:spLocks noGrp="1"/>
          </p:cNvSpPr>
          <p:nvPr>
            <p:ph type="sldNum" sz="quarter" idx="12"/>
          </p:nvPr>
        </p:nvSpPr>
        <p:spPr/>
        <p:txBody>
          <a:bodyPr/>
          <a:lstStyle>
            <a:lvl1pPr>
              <a:defRPr/>
            </a:lvl1pPr>
          </a:lstStyle>
          <a:p>
            <a:fld id="{D6F7BF4F-32A1-4EC0-9CE9-9DFE49EA0DA5}" type="slidenum">
              <a:rPr lang="it-IT" altLang="en-US"/>
              <a:pPr/>
              <a:t>‹N›</a:t>
            </a:fld>
            <a:endParaRPr lang="it-IT" altLang="en-US"/>
          </a:p>
        </p:txBody>
      </p:sp>
    </p:spTree>
    <p:extLst>
      <p:ext uri="{BB962C8B-B14F-4D97-AF65-F5344CB8AC3E}">
        <p14:creationId xmlns:p14="http://schemas.microsoft.com/office/powerpoint/2010/main" val="3901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3A9A7205-3C28-401A-9AD8-09D54224FC6B}"/>
              </a:ext>
            </a:extLst>
          </p:cNvPr>
          <p:cNvSpPr>
            <a:spLocks noGrp="1"/>
          </p:cNvSpPr>
          <p:nvPr>
            <p:ph type="dt" sz="half" idx="10"/>
          </p:nvPr>
        </p:nvSpPr>
        <p:spPr/>
        <p:txBody>
          <a:bodyPr/>
          <a:lstStyle>
            <a:lvl1pPr>
              <a:defRPr/>
            </a:lvl1pPr>
          </a:lstStyle>
          <a:p>
            <a:pPr>
              <a:defRPr/>
            </a:pPr>
            <a:fld id="{D8F47FAF-AB80-4C59-A884-06C5DC0548E5}" type="datetimeFigureOut">
              <a:rPr lang="it-IT"/>
              <a:pPr>
                <a:defRPr/>
              </a:pPr>
              <a:t>22/12/2020</a:t>
            </a:fld>
            <a:endParaRPr lang="it-IT"/>
          </a:p>
        </p:txBody>
      </p:sp>
      <p:sp>
        <p:nvSpPr>
          <p:cNvPr id="4" name="Segnaposto piè di pagina 4">
            <a:extLst>
              <a:ext uri="{FF2B5EF4-FFF2-40B4-BE49-F238E27FC236}">
                <a16:creationId xmlns:a16="http://schemas.microsoft.com/office/drawing/2014/main" id="{AA87AE64-CAF2-4240-8CED-A4798B187D93}"/>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F091A481-88E2-4E3C-BEE6-664F71858E17}"/>
              </a:ext>
            </a:extLst>
          </p:cNvPr>
          <p:cNvSpPr>
            <a:spLocks noGrp="1"/>
          </p:cNvSpPr>
          <p:nvPr>
            <p:ph type="sldNum" sz="quarter" idx="12"/>
          </p:nvPr>
        </p:nvSpPr>
        <p:spPr/>
        <p:txBody>
          <a:bodyPr/>
          <a:lstStyle>
            <a:lvl1pPr>
              <a:defRPr/>
            </a:lvl1pPr>
          </a:lstStyle>
          <a:p>
            <a:fld id="{5C5CCAA5-96DA-42F4-91E9-4AB704621268}" type="slidenum">
              <a:rPr lang="it-IT" altLang="en-US"/>
              <a:pPr/>
              <a:t>‹N›</a:t>
            </a:fld>
            <a:endParaRPr lang="it-IT" altLang="en-US"/>
          </a:p>
        </p:txBody>
      </p:sp>
    </p:spTree>
    <p:extLst>
      <p:ext uri="{BB962C8B-B14F-4D97-AF65-F5344CB8AC3E}">
        <p14:creationId xmlns:p14="http://schemas.microsoft.com/office/powerpoint/2010/main" val="742567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11284-F815-46DC-B891-07433B4B4E8F}"/>
              </a:ext>
            </a:extLst>
          </p:cNvPr>
          <p:cNvSpPr>
            <a:spLocks noGrp="1"/>
          </p:cNvSpPr>
          <p:nvPr>
            <p:ph type="dt" sz="half" idx="10"/>
          </p:nvPr>
        </p:nvSpPr>
        <p:spPr/>
        <p:txBody>
          <a:bodyPr/>
          <a:lstStyle>
            <a:lvl1pPr>
              <a:defRPr/>
            </a:lvl1pPr>
          </a:lstStyle>
          <a:p>
            <a:pPr>
              <a:defRPr/>
            </a:pPr>
            <a:fld id="{A7DD04B0-1EB2-4116-BF7B-D2DF7D6AAF20}" type="datetimeFigureOut">
              <a:rPr lang="it-IT"/>
              <a:pPr>
                <a:defRPr/>
              </a:pPr>
              <a:t>22/12/2020</a:t>
            </a:fld>
            <a:endParaRPr lang="it-IT"/>
          </a:p>
        </p:txBody>
      </p:sp>
      <p:sp>
        <p:nvSpPr>
          <p:cNvPr id="3" name="Segnaposto piè di pagina 4">
            <a:extLst>
              <a:ext uri="{FF2B5EF4-FFF2-40B4-BE49-F238E27FC236}">
                <a16:creationId xmlns:a16="http://schemas.microsoft.com/office/drawing/2014/main" id="{1026EE97-9090-4CA2-A55F-860977F84DB1}"/>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BA884979-EA33-4314-8E06-4B70F5722A1B}"/>
              </a:ext>
            </a:extLst>
          </p:cNvPr>
          <p:cNvSpPr>
            <a:spLocks noGrp="1"/>
          </p:cNvSpPr>
          <p:nvPr>
            <p:ph type="sldNum" sz="quarter" idx="12"/>
          </p:nvPr>
        </p:nvSpPr>
        <p:spPr/>
        <p:txBody>
          <a:bodyPr/>
          <a:lstStyle>
            <a:lvl1pPr>
              <a:defRPr/>
            </a:lvl1pPr>
          </a:lstStyle>
          <a:p>
            <a:fld id="{6994A6CC-ADB8-446A-A2BE-312AF0FBB4C1}" type="slidenum">
              <a:rPr lang="it-IT" altLang="en-US"/>
              <a:pPr/>
              <a:t>‹N›</a:t>
            </a:fld>
            <a:endParaRPr lang="it-IT" altLang="en-US"/>
          </a:p>
        </p:txBody>
      </p:sp>
    </p:spTree>
    <p:extLst>
      <p:ext uri="{BB962C8B-B14F-4D97-AF65-F5344CB8AC3E}">
        <p14:creationId xmlns:p14="http://schemas.microsoft.com/office/powerpoint/2010/main" val="2295819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AF9700D3-CB07-4055-B25E-7E0F5EC64127}"/>
              </a:ext>
            </a:extLst>
          </p:cNvPr>
          <p:cNvSpPr>
            <a:spLocks noGrp="1"/>
          </p:cNvSpPr>
          <p:nvPr>
            <p:ph type="dt" sz="half" idx="10"/>
          </p:nvPr>
        </p:nvSpPr>
        <p:spPr/>
        <p:txBody>
          <a:bodyPr/>
          <a:lstStyle>
            <a:lvl1pPr>
              <a:defRPr/>
            </a:lvl1pPr>
          </a:lstStyle>
          <a:p>
            <a:pPr>
              <a:defRPr/>
            </a:pPr>
            <a:fld id="{E57D43F0-46B9-450F-B50F-5AA198ACA89E}"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5700D7B5-C2F2-408D-841B-13643F5AF18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356B3D9-CDAA-4EC5-90D3-AF4D4FBA579D}"/>
              </a:ext>
            </a:extLst>
          </p:cNvPr>
          <p:cNvSpPr>
            <a:spLocks noGrp="1"/>
          </p:cNvSpPr>
          <p:nvPr>
            <p:ph type="sldNum" sz="quarter" idx="12"/>
          </p:nvPr>
        </p:nvSpPr>
        <p:spPr/>
        <p:txBody>
          <a:bodyPr/>
          <a:lstStyle>
            <a:lvl1pPr>
              <a:defRPr/>
            </a:lvl1pPr>
          </a:lstStyle>
          <a:p>
            <a:fld id="{56C73594-819B-44A7-9ECC-6C8E11C7EAC6}" type="slidenum">
              <a:rPr lang="it-IT" altLang="en-US"/>
              <a:pPr/>
              <a:t>‹N›</a:t>
            </a:fld>
            <a:endParaRPr lang="it-IT" altLang="en-US"/>
          </a:p>
        </p:txBody>
      </p:sp>
    </p:spTree>
    <p:extLst>
      <p:ext uri="{BB962C8B-B14F-4D97-AF65-F5344CB8AC3E}">
        <p14:creationId xmlns:p14="http://schemas.microsoft.com/office/powerpoint/2010/main" val="46625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5A3CFD46-8D75-4A1B-9846-CA1B58DFBB92}"/>
              </a:ext>
            </a:extLst>
          </p:cNvPr>
          <p:cNvSpPr>
            <a:spLocks noGrp="1"/>
          </p:cNvSpPr>
          <p:nvPr>
            <p:ph type="dt" sz="half" idx="10"/>
          </p:nvPr>
        </p:nvSpPr>
        <p:spPr/>
        <p:txBody>
          <a:bodyPr/>
          <a:lstStyle>
            <a:lvl1pPr>
              <a:defRPr/>
            </a:lvl1pPr>
          </a:lstStyle>
          <a:p>
            <a:pPr>
              <a:defRPr/>
            </a:pPr>
            <a:fld id="{863640ED-91D6-4348-8422-ADB700928F51}"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B7BAC537-7520-4931-9A4E-E1177BFABB0D}"/>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0164272-91F0-40D1-A2C4-A8D359C4C5AB}"/>
              </a:ext>
            </a:extLst>
          </p:cNvPr>
          <p:cNvSpPr>
            <a:spLocks noGrp="1"/>
          </p:cNvSpPr>
          <p:nvPr>
            <p:ph type="sldNum" sz="quarter" idx="12"/>
          </p:nvPr>
        </p:nvSpPr>
        <p:spPr/>
        <p:txBody>
          <a:bodyPr/>
          <a:lstStyle>
            <a:lvl1pPr>
              <a:defRPr/>
            </a:lvl1pPr>
          </a:lstStyle>
          <a:p>
            <a:fld id="{5D4B6554-0E9B-4E49-8013-CF92E75A9799}" type="slidenum">
              <a:rPr lang="it-IT" altLang="en-US"/>
              <a:pPr/>
              <a:t>‹N›</a:t>
            </a:fld>
            <a:endParaRPr lang="it-IT" altLang="en-US"/>
          </a:p>
        </p:txBody>
      </p:sp>
    </p:spTree>
    <p:extLst>
      <p:ext uri="{BB962C8B-B14F-4D97-AF65-F5344CB8AC3E}">
        <p14:creationId xmlns:p14="http://schemas.microsoft.com/office/powerpoint/2010/main" val="2412897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B4F200-E5CB-4D99-9BC1-151E746B6821}"/>
              </a:ext>
            </a:extLst>
          </p:cNvPr>
          <p:cNvSpPr>
            <a:spLocks noGrp="1"/>
          </p:cNvSpPr>
          <p:nvPr>
            <p:ph type="dt" sz="half" idx="10"/>
          </p:nvPr>
        </p:nvSpPr>
        <p:spPr/>
        <p:txBody>
          <a:bodyPr/>
          <a:lstStyle>
            <a:lvl1pPr>
              <a:defRPr/>
            </a:lvl1pPr>
          </a:lstStyle>
          <a:p>
            <a:pPr>
              <a:defRPr/>
            </a:pPr>
            <a:fld id="{795CDCC9-E493-4108-8DA7-01C9FA827BF0}"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87DAD530-4595-4D16-940F-039282F8E96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7950EFA-1157-4CE4-B51F-3794112CF4B0}"/>
              </a:ext>
            </a:extLst>
          </p:cNvPr>
          <p:cNvSpPr>
            <a:spLocks noGrp="1"/>
          </p:cNvSpPr>
          <p:nvPr>
            <p:ph type="sldNum" sz="quarter" idx="12"/>
          </p:nvPr>
        </p:nvSpPr>
        <p:spPr/>
        <p:txBody>
          <a:bodyPr/>
          <a:lstStyle>
            <a:lvl1pPr>
              <a:defRPr/>
            </a:lvl1pPr>
          </a:lstStyle>
          <a:p>
            <a:fld id="{F79D9FBE-2BCF-4BF9-ADB6-6DAF09015CF7}" type="slidenum">
              <a:rPr lang="it-IT" altLang="en-US"/>
              <a:pPr/>
              <a:t>‹N›</a:t>
            </a:fld>
            <a:endParaRPr lang="it-IT" altLang="en-US"/>
          </a:p>
        </p:txBody>
      </p:sp>
    </p:spTree>
    <p:extLst>
      <p:ext uri="{BB962C8B-B14F-4D97-AF65-F5344CB8AC3E}">
        <p14:creationId xmlns:p14="http://schemas.microsoft.com/office/powerpoint/2010/main" val="2789358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21F212-4383-43EB-9C4C-B66291E0A82E}"/>
              </a:ext>
            </a:extLst>
          </p:cNvPr>
          <p:cNvSpPr>
            <a:spLocks noGrp="1"/>
          </p:cNvSpPr>
          <p:nvPr>
            <p:ph type="dt" sz="half" idx="10"/>
          </p:nvPr>
        </p:nvSpPr>
        <p:spPr/>
        <p:txBody>
          <a:bodyPr/>
          <a:lstStyle>
            <a:lvl1pPr>
              <a:defRPr/>
            </a:lvl1pPr>
          </a:lstStyle>
          <a:p>
            <a:pPr>
              <a:defRPr/>
            </a:pPr>
            <a:fld id="{0560E514-434F-4AFA-80A9-3E28E086F52F}"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5E83AFD4-CD32-4331-ABEF-18E8293D785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C08FD93-6461-49EB-ABD8-FB11E475EFF5}"/>
              </a:ext>
            </a:extLst>
          </p:cNvPr>
          <p:cNvSpPr>
            <a:spLocks noGrp="1"/>
          </p:cNvSpPr>
          <p:nvPr>
            <p:ph type="sldNum" sz="quarter" idx="12"/>
          </p:nvPr>
        </p:nvSpPr>
        <p:spPr/>
        <p:txBody>
          <a:bodyPr/>
          <a:lstStyle>
            <a:lvl1pPr>
              <a:defRPr/>
            </a:lvl1pPr>
          </a:lstStyle>
          <a:p>
            <a:fld id="{817288CA-0789-4C9A-BC0C-DB6E125CDE3F}" type="slidenum">
              <a:rPr lang="it-IT" altLang="en-US"/>
              <a:pPr/>
              <a:t>‹N›</a:t>
            </a:fld>
            <a:endParaRPr lang="it-IT" altLang="en-US"/>
          </a:p>
        </p:txBody>
      </p:sp>
    </p:spTree>
    <p:extLst>
      <p:ext uri="{BB962C8B-B14F-4D97-AF65-F5344CB8AC3E}">
        <p14:creationId xmlns:p14="http://schemas.microsoft.com/office/powerpoint/2010/main" val="649009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 dello schema</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B872095-20DB-474D-B92F-D9E061CD5470}"/>
              </a:ext>
            </a:extLst>
          </p:cNvPr>
          <p:cNvSpPr>
            <a:spLocks noGrp="1"/>
          </p:cNvSpPr>
          <p:nvPr>
            <p:ph type="dt" sz="half" idx="10"/>
          </p:nvPr>
        </p:nvSpPr>
        <p:spPr/>
        <p:txBody>
          <a:bodyPr/>
          <a:lstStyle>
            <a:lvl1pPr>
              <a:defRPr/>
            </a:lvl1pPr>
          </a:lstStyle>
          <a:p>
            <a:pPr>
              <a:defRPr/>
            </a:pPr>
            <a:fld id="{440EF302-CD4B-45BE-BDD6-A8AA0EB5EC4D}"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3F180D75-E5E0-436B-9434-3B62867DD7A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0B0C8A2-3CD8-4754-903F-336A080599D8}"/>
              </a:ext>
            </a:extLst>
          </p:cNvPr>
          <p:cNvSpPr>
            <a:spLocks noGrp="1"/>
          </p:cNvSpPr>
          <p:nvPr>
            <p:ph type="sldNum" sz="quarter" idx="12"/>
          </p:nvPr>
        </p:nvSpPr>
        <p:spPr/>
        <p:txBody>
          <a:bodyPr/>
          <a:lstStyle>
            <a:lvl1pPr>
              <a:defRPr/>
            </a:lvl1pPr>
          </a:lstStyle>
          <a:p>
            <a:fld id="{3542C313-0585-49D8-B3BC-6AA03EF98416}" type="slidenum">
              <a:rPr lang="it-IT" altLang="en-US"/>
              <a:pPr/>
              <a:t>‹N›</a:t>
            </a:fld>
            <a:endParaRPr lang="it-IT" altLang="en-US"/>
          </a:p>
        </p:txBody>
      </p:sp>
    </p:spTree>
    <p:extLst>
      <p:ext uri="{BB962C8B-B14F-4D97-AF65-F5344CB8AC3E}">
        <p14:creationId xmlns:p14="http://schemas.microsoft.com/office/powerpoint/2010/main" val="314888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3F1F551-4683-4EC5-92C9-BEBF8689B72C}"/>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5" name="Segnaposto piè di pagina 4">
            <a:extLst>
              <a:ext uri="{FF2B5EF4-FFF2-40B4-BE49-F238E27FC236}">
                <a16:creationId xmlns:a16="http://schemas.microsoft.com/office/drawing/2014/main" id="{1F77CB98-2CD5-401C-8B41-B8796E61B6A7}"/>
              </a:ext>
            </a:extLst>
          </p:cNvPr>
          <p:cNvSpPr>
            <a:spLocks noGrp="1"/>
          </p:cNvSpPr>
          <p:nvPr>
            <p:ph type="ftr" sz="quarter" idx="11"/>
          </p:nvPr>
        </p:nvSpPr>
        <p:spPr/>
        <p:txBody>
          <a:bodyPr/>
          <a:lstStyle>
            <a:lvl1pPr>
              <a:defRPr/>
            </a:lvl1pPr>
          </a:lstStyle>
          <a:p>
            <a:endParaRPr lang="en-GB"/>
          </a:p>
        </p:txBody>
      </p:sp>
      <p:sp>
        <p:nvSpPr>
          <p:cNvPr id="6" name="Segnaposto numero diapositiva 5">
            <a:extLst>
              <a:ext uri="{FF2B5EF4-FFF2-40B4-BE49-F238E27FC236}">
                <a16:creationId xmlns:a16="http://schemas.microsoft.com/office/drawing/2014/main" id="{49FC60AE-520D-4907-9BD9-A0036765FBF3}"/>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3040041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D3E12A-4068-44CC-B593-4B71F942E830}"/>
              </a:ext>
            </a:extLst>
          </p:cNvPr>
          <p:cNvSpPr>
            <a:spLocks noGrp="1"/>
          </p:cNvSpPr>
          <p:nvPr>
            <p:ph type="dt" sz="half" idx="10"/>
          </p:nvPr>
        </p:nvSpPr>
        <p:spPr/>
        <p:txBody>
          <a:bodyPr/>
          <a:lstStyle>
            <a:lvl1pPr>
              <a:defRPr/>
            </a:lvl1pPr>
          </a:lstStyle>
          <a:p>
            <a:pPr>
              <a:defRPr/>
            </a:pPr>
            <a:fld id="{4EE130C8-D5E8-42D0-86AC-A0E27A26A6CF}"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E4B29C09-41EE-4523-AEF1-EF650E256BC9}"/>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2779E7C-8D62-4ECB-BAE6-2629CFDB6C42}"/>
              </a:ext>
            </a:extLst>
          </p:cNvPr>
          <p:cNvSpPr>
            <a:spLocks noGrp="1"/>
          </p:cNvSpPr>
          <p:nvPr>
            <p:ph type="sldNum" sz="quarter" idx="12"/>
          </p:nvPr>
        </p:nvSpPr>
        <p:spPr/>
        <p:txBody>
          <a:bodyPr/>
          <a:lstStyle>
            <a:lvl1pPr>
              <a:defRPr/>
            </a:lvl1pPr>
          </a:lstStyle>
          <a:p>
            <a:fld id="{390C7007-313B-4354-9F06-72DCACAEADDC}" type="slidenum">
              <a:rPr lang="it-IT" altLang="en-US"/>
              <a:pPr/>
              <a:t>‹N›</a:t>
            </a:fld>
            <a:endParaRPr lang="it-IT" altLang="en-US"/>
          </a:p>
        </p:txBody>
      </p:sp>
    </p:spTree>
    <p:extLst>
      <p:ext uri="{BB962C8B-B14F-4D97-AF65-F5344CB8AC3E}">
        <p14:creationId xmlns:p14="http://schemas.microsoft.com/office/powerpoint/2010/main" val="369181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B352638-5581-46AB-8003-FEB1A6D4782F}"/>
              </a:ext>
            </a:extLst>
          </p:cNvPr>
          <p:cNvSpPr>
            <a:spLocks noGrp="1"/>
          </p:cNvSpPr>
          <p:nvPr>
            <p:ph type="dt" sz="half" idx="10"/>
          </p:nvPr>
        </p:nvSpPr>
        <p:spPr/>
        <p:txBody>
          <a:bodyPr/>
          <a:lstStyle>
            <a:lvl1pPr>
              <a:defRPr/>
            </a:lvl1pPr>
          </a:lstStyle>
          <a:p>
            <a:pPr>
              <a:defRPr/>
            </a:pPr>
            <a:fld id="{FD1A1208-E549-4509-9821-345FD9F197AC}"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2FB8CFDE-2F72-4EE8-8A15-C18EB707DEE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7DE5A54-9F94-4D11-963C-0D1C03D1F1C9}"/>
              </a:ext>
            </a:extLst>
          </p:cNvPr>
          <p:cNvSpPr>
            <a:spLocks noGrp="1"/>
          </p:cNvSpPr>
          <p:nvPr>
            <p:ph type="sldNum" sz="quarter" idx="12"/>
          </p:nvPr>
        </p:nvSpPr>
        <p:spPr/>
        <p:txBody>
          <a:bodyPr/>
          <a:lstStyle>
            <a:lvl1pPr>
              <a:defRPr/>
            </a:lvl1pPr>
          </a:lstStyle>
          <a:p>
            <a:fld id="{1A3A37B7-A9FE-4E1B-8F14-B0DCC648C02A}" type="slidenum">
              <a:rPr lang="it-IT" altLang="en-US"/>
              <a:pPr/>
              <a:t>‹N›</a:t>
            </a:fld>
            <a:endParaRPr lang="it-IT" altLang="en-US"/>
          </a:p>
        </p:txBody>
      </p:sp>
    </p:spTree>
    <p:extLst>
      <p:ext uri="{BB962C8B-B14F-4D97-AF65-F5344CB8AC3E}">
        <p14:creationId xmlns:p14="http://schemas.microsoft.com/office/powerpoint/2010/main" val="1535543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B0332852-2F6B-4E62-8703-0E51ACEB1C0F}"/>
              </a:ext>
            </a:extLst>
          </p:cNvPr>
          <p:cNvSpPr>
            <a:spLocks noGrp="1"/>
          </p:cNvSpPr>
          <p:nvPr>
            <p:ph type="dt" sz="half" idx="10"/>
          </p:nvPr>
        </p:nvSpPr>
        <p:spPr/>
        <p:txBody>
          <a:bodyPr/>
          <a:lstStyle>
            <a:lvl1pPr>
              <a:defRPr/>
            </a:lvl1pPr>
          </a:lstStyle>
          <a:p>
            <a:pPr>
              <a:defRPr/>
            </a:pPr>
            <a:fld id="{8FD86BBD-8D55-490A-8991-25C8EADDEFB2}"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E8CA58EE-A276-4E78-B384-6BFFE01D51A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70BCD68C-74DB-4A00-B13C-BFC7E8F2D6D9}"/>
              </a:ext>
            </a:extLst>
          </p:cNvPr>
          <p:cNvSpPr>
            <a:spLocks noGrp="1"/>
          </p:cNvSpPr>
          <p:nvPr>
            <p:ph type="sldNum" sz="quarter" idx="12"/>
          </p:nvPr>
        </p:nvSpPr>
        <p:spPr/>
        <p:txBody>
          <a:bodyPr/>
          <a:lstStyle>
            <a:lvl1pPr>
              <a:defRPr/>
            </a:lvl1pPr>
          </a:lstStyle>
          <a:p>
            <a:fld id="{DB42735F-C26B-48DF-85E9-6FE5D0E7148C}" type="slidenum">
              <a:rPr lang="it-IT" altLang="en-US"/>
              <a:pPr/>
              <a:t>‹N›</a:t>
            </a:fld>
            <a:endParaRPr lang="it-IT" altLang="en-US"/>
          </a:p>
        </p:txBody>
      </p:sp>
    </p:spTree>
    <p:extLst>
      <p:ext uri="{BB962C8B-B14F-4D97-AF65-F5344CB8AC3E}">
        <p14:creationId xmlns:p14="http://schemas.microsoft.com/office/powerpoint/2010/main" val="3904225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E8105AFC-299A-49E3-B19A-3DAA2D561D79}"/>
              </a:ext>
            </a:extLst>
          </p:cNvPr>
          <p:cNvSpPr>
            <a:spLocks noGrp="1"/>
          </p:cNvSpPr>
          <p:nvPr>
            <p:ph type="dt" sz="half" idx="10"/>
          </p:nvPr>
        </p:nvSpPr>
        <p:spPr/>
        <p:txBody>
          <a:bodyPr/>
          <a:lstStyle>
            <a:lvl1pPr>
              <a:defRPr/>
            </a:lvl1pPr>
          </a:lstStyle>
          <a:p>
            <a:pPr>
              <a:defRPr/>
            </a:pPr>
            <a:fld id="{2B7ED56E-6983-446B-BA36-C048C7BDDFD5}" type="datetimeFigureOut">
              <a:rPr lang="it-IT"/>
              <a:pPr>
                <a:defRPr/>
              </a:pPr>
              <a:t>22/12/2020</a:t>
            </a:fld>
            <a:endParaRPr lang="it-IT"/>
          </a:p>
        </p:txBody>
      </p:sp>
      <p:sp>
        <p:nvSpPr>
          <p:cNvPr id="8" name="Segnaposto piè di pagina 4">
            <a:extLst>
              <a:ext uri="{FF2B5EF4-FFF2-40B4-BE49-F238E27FC236}">
                <a16:creationId xmlns:a16="http://schemas.microsoft.com/office/drawing/2014/main" id="{77C85722-2BC7-473F-95A8-A826E5583761}"/>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B6D40A63-A2EE-444E-9F34-452CBC170B48}"/>
              </a:ext>
            </a:extLst>
          </p:cNvPr>
          <p:cNvSpPr>
            <a:spLocks noGrp="1"/>
          </p:cNvSpPr>
          <p:nvPr>
            <p:ph type="sldNum" sz="quarter" idx="12"/>
          </p:nvPr>
        </p:nvSpPr>
        <p:spPr/>
        <p:txBody>
          <a:bodyPr/>
          <a:lstStyle>
            <a:lvl1pPr>
              <a:defRPr/>
            </a:lvl1pPr>
          </a:lstStyle>
          <a:p>
            <a:fld id="{3C0F84D4-C80C-4E18-B060-B4792D34FB80}" type="slidenum">
              <a:rPr lang="it-IT" altLang="en-US"/>
              <a:pPr/>
              <a:t>‹N›</a:t>
            </a:fld>
            <a:endParaRPr lang="it-IT" altLang="en-US"/>
          </a:p>
        </p:txBody>
      </p:sp>
    </p:spTree>
    <p:extLst>
      <p:ext uri="{BB962C8B-B14F-4D97-AF65-F5344CB8AC3E}">
        <p14:creationId xmlns:p14="http://schemas.microsoft.com/office/powerpoint/2010/main" val="890641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53030DFB-4FB5-49D6-ADBB-D1E46BA491CC}"/>
              </a:ext>
            </a:extLst>
          </p:cNvPr>
          <p:cNvSpPr>
            <a:spLocks noGrp="1"/>
          </p:cNvSpPr>
          <p:nvPr>
            <p:ph type="dt" sz="half" idx="10"/>
          </p:nvPr>
        </p:nvSpPr>
        <p:spPr/>
        <p:txBody>
          <a:bodyPr/>
          <a:lstStyle>
            <a:lvl1pPr>
              <a:defRPr/>
            </a:lvl1pPr>
          </a:lstStyle>
          <a:p>
            <a:pPr>
              <a:defRPr/>
            </a:pPr>
            <a:fld id="{A16A0A05-0D07-43F9-AB30-BFA5D6DA22DA}" type="datetimeFigureOut">
              <a:rPr lang="it-IT"/>
              <a:pPr>
                <a:defRPr/>
              </a:pPr>
              <a:t>22/12/2020</a:t>
            </a:fld>
            <a:endParaRPr lang="it-IT"/>
          </a:p>
        </p:txBody>
      </p:sp>
      <p:sp>
        <p:nvSpPr>
          <p:cNvPr id="4" name="Segnaposto piè di pagina 4">
            <a:extLst>
              <a:ext uri="{FF2B5EF4-FFF2-40B4-BE49-F238E27FC236}">
                <a16:creationId xmlns:a16="http://schemas.microsoft.com/office/drawing/2014/main" id="{87478AE4-6711-4A84-A9B8-51FF1AC21D0E}"/>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8F5CE284-B188-4CBD-BAD4-0319C8E4121E}"/>
              </a:ext>
            </a:extLst>
          </p:cNvPr>
          <p:cNvSpPr>
            <a:spLocks noGrp="1"/>
          </p:cNvSpPr>
          <p:nvPr>
            <p:ph type="sldNum" sz="quarter" idx="12"/>
          </p:nvPr>
        </p:nvSpPr>
        <p:spPr/>
        <p:txBody>
          <a:bodyPr/>
          <a:lstStyle>
            <a:lvl1pPr>
              <a:defRPr/>
            </a:lvl1pPr>
          </a:lstStyle>
          <a:p>
            <a:fld id="{06EDE9AB-32AE-440E-924C-3A891DE6171D}" type="slidenum">
              <a:rPr lang="it-IT" altLang="en-US"/>
              <a:pPr/>
              <a:t>‹N›</a:t>
            </a:fld>
            <a:endParaRPr lang="it-IT" altLang="en-US"/>
          </a:p>
        </p:txBody>
      </p:sp>
    </p:spTree>
    <p:extLst>
      <p:ext uri="{BB962C8B-B14F-4D97-AF65-F5344CB8AC3E}">
        <p14:creationId xmlns:p14="http://schemas.microsoft.com/office/powerpoint/2010/main" val="3175635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FA8D6782-C94F-43E9-A757-777177B0D95A}"/>
              </a:ext>
            </a:extLst>
          </p:cNvPr>
          <p:cNvSpPr>
            <a:spLocks noGrp="1"/>
          </p:cNvSpPr>
          <p:nvPr>
            <p:ph type="dt" sz="half" idx="10"/>
          </p:nvPr>
        </p:nvSpPr>
        <p:spPr/>
        <p:txBody>
          <a:bodyPr/>
          <a:lstStyle>
            <a:lvl1pPr>
              <a:defRPr/>
            </a:lvl1pPr>
          </a:lstStyle>
          <a:p>
            <a:pPr>
              <a:defRPr/>
            </a:pPr>
            <a:fld id="{4AA2B601-715C-464B-81C1-880B224FF930}" type="datetimeFigureOut">
              <a:rPr lang="it-IT"/>
              <a:pPr>
                <a:defRPr/>
              </a:pPr>
              <a:t>22/12/2020</a:t>
            </a:fld>
            <a:endParaRPr lang="it-IT"/>
          </a:p>
        </p:txBody>
      </p:sp>
      <p:sp>
        <p:nvSpPr>
          <p:cNvPr id="3" name="Segnaposto piè di pagina 4">
            <a:extLst>
              <a:ext uri="{FF2B5EF4-FFF2-40B4-BE49-F238E27FC236}">
                <a16:creationId xmlns:a16="http://schemas.microsoft.com/office/drawing/2014/main" id="{AC776A9D-B834-404B-9F3E-FAB107A991E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A8CE9E47-5896-4C2F-A54F-270BE5307AB8}"/>
              </a:ext>
            </a:extLst>
          </p:cNvPr>
          <p:cNvSpPr>
            <a:spLocks noGrp="1"/>
          </p:cNvSpPr>
          <p:nvPr>
            <p:ph type="sldNum" sz="quarter" idx="12"/>
          </p:nvPr>
        </p:nvSpPr>
        <p:spPr/>
        <p:txBody>
          <a:bodyPr/>
          <a:lstStyle>
            <a:lvl1pPr>
              <a:defRPr/>
            </a:lvl1pPr>
          </a:lstStyle>
          <a:p>
            <a:fld id="{752A8194-B06D-4505-9F6E-3E744BCAD4B7}" type="slidenum">
              <a:rPr lang="it-IT" altLang="en-US"/>
              <a:pPr/>
              <a:t>‹N›</a:t>
            </a:fld>
            <a:endParaRPr lang="it-IT" altLang="en-US"/>
          </a:p>
        </p:txBody>
      </p:sp>
    </p:spTree>
    <p:extLst>
      <p:ext uri="{BB962C8B-B14F-4D97-AF65-F5344CB8AC3E}">
        <p14:creationId xmlns:p14="http://schemas.microsoft.com/office/powerpoint/2010/main" val="1689859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623782E4-BA75-47D7-B890-2B1A634FD7FA}"/>
              </a:ext>
            </a:extLst>
          </p:cNvPr>
          <p:cNvSpPr>
            <a:spLocks noGrp="1"/>
          </p:cNvSpPr>
          <p:nvPr>
            <p:ph type="dt" sz="half" idx="10"/>
          </p:nvPr>
        </p:nvSpPr>
        <p:spPr/>
        <p:txBody>
          <a:bodyPr/>
          <a:lstStyle>
            <a:lvl1pPr>
              <a:defRPr/>
            </a:lvl1pPr>
          </a:lstStyle>
          <a:p>
            <a:pPr>
              <a:defRPr/>
            </a:pPr>
            <a:fld id="{00A9C67E-BA63-40D5-95F7-58DF993719D3}"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F6A82248-7C86-46B4-BEE7-C00460866766}"/>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062F8ADA-0FC7-4BCE-BC6E-D3F52561B6A5}"/>
              </a:ext>
            </a:extLst>
          </p:cNvPr>
          <p:cNvSpPr>
            <a:spLocks noGrp="1"/>
          </p:cNvSpPr>
          <p:nvPr>
            <p:ph type="sldNum" sz="quarter" idx="12"/>
          </p:nvPr>
        </p:nvSpPr>
        <p:spPr/>
        <p:txBody>
          <a:bodyPr/>
          <a:lstStyle>
            <a:lvl1pPr>
              <a:defRPr/>
            </a:lvl1pPr>
          </a:lstStyle>
          <a:p>
            <a:fld id="{4B26D3B0-091A-4749-A744-BDFAA126C242}" type="slidenum">
              <a:rPr lang="it-IT" altLang="en-US"/>
              <a:pPr/>
              <a:t>‹N›</a:t>
            </a:fld>
            <a:endParaRPr lang="it-IT" altLang="en-US"/>
          </a:p>
        </p:txBody>
      </p:sp>
    </p:spTree>
    <p:extLst>
      <p:ext uri="{BB962C8B-B14F-4D97-AF65-F5344CB8AC3E}">
        <p14:creationId xmlns:p14="http://schemas.microsoft.com/office/powerpoint/2010/main" val="220039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A1702A89-E35A-4089-908D-61B27AA20F81}"/>
              </a:ext>
            </a:extLst>
          </p:cNvPr>
          <p:cNvSpPr>
            <a:spLocks noGrp="1"/>
          </p:cNvSpPr>
          <p:nvPr>
            <p:ph type="dt" sz="half" idx="10"/>
          </p:nvPr>
        </p:nvSpPr>
        <p:spPr/>
        <p:txBody>
          <a:bodyPr/>
          <a:lstStyle>
            <a:lvl1pPr>
              <a:defRPr/>
            </a:lvl1pPr>
          </a:lstStyle>
          <a:p>
            <a:pPr>
              <a:defRPr/>
            </a:pPr>
            <a:fld id="{CA764C98-9476-4868-8DBE-5C31D8BCF83E}"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4CBCFDDB-8880-40D8-AE6B-14C5AF6F28B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D5D98F08-D2EA-43D0-A143-EF2539D5F3F4}"/>
              </a:ext>
            </a:extLst>
          </p:cNvPr>
          <p:cNvSpPr>
            <a:spLocks noGrp="1"/>
          </p:cNvSpPr>
          <p:nvPr>
            <p:ph type="sldNum" sz="quarter" idx="12"/>
          </p:nvPr>
        </p:nvSpPr>
        <p:spPr/>
        <p:txBody>
          <a:bodyPr/>
          <a:lstStyle>
            <a:lvl1pPr>
              <a:defRPr/>
            </a:lvl1pPr>
          </a:lstStyle>
          <a:p>
            <a:fld id="{9F9EE8C5-8315-4316-9F87-D5BD351D928E}" type="slidenum">
              <a:rPr lang="it-IT" altLang="en-US"/>
              <a:pPr/>
              <a:t>‹N›</a:t>
            </a:fld>
            <a:endParaRPr lang="it-IT" altLang="en-US"/>
          </a:p>
        </p:txBody>
      </p:sp>
    </p:spTree>
    <p:extLst>
      <p:ext uri="{BB962C8B-B14F-4D97-AF65-F5344CB8AC3E}">
        <p14:creationId xmlns:p14="http://schemas.microsoft.com/office/powerpoint/2010/main" val="284020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3CC562-ED5C-4A20-BDA1-2B91099A90C7}"/>
              </a:ext>
            </a:extLst>
          </p:cNvPr>
          <p:cNvSpPr>
            <a:spLocks noGrp="1"/>
          </p:cNvSpPr>
          <p:nvPr>
            <p:ph type="dt" sz="half" idx="10"/>
          </p:nvPr>
        </p:nvSpPr>
        <p:spPr/>
        <p:txBody>
          <a:bodyPr/>
          <a:lstStyle>
            <a:lvl1pPr>
              <a:defRPr/>
            </a:lvl1pPr>
          </a:lstStyle>
          <a:p>
            <a:pPr>
              <a:defRPr/>
            </a:pPr>
            <a:fld id="{AF076F8B-D185-406F-8B00-5719303C13A5}"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5022958F-C9AA-4843-B0A6-3AD1DF60850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228F7584-EB4A-4A13-8CEA-E361DF5D902E}"/>
              </a:ext>
            </a:extLst>
          </p:cNvPr>
          <p:cNvSpPr>
            <a:spLocks noGrp="1"/>
          </p:cNvSpPr>
          <p:nvPr>
            <p:ph type="sldNum" sz="quarter" idx="12"/>
          </p:nvPr>
        </p:nvSpPr>
        <p:spPr/>
        <p:txBody>
          <a:bodyPr/>
          <a:lstStyle>
            <a:lvl1pPr>
              <a:defRPr/>
            </a:lvl1pPr>
          </a:lstStyle>
          <a:p>
            <a:fld id="{FB44FB8D-43C5-46F5-B60A-1ECC4B70C7E8}" type="slidenum">
              <a:rPr lang="it-IT" altLang="en-US"/>
              <a:pPr/>
              <a:t>‹N›</a:t>
            </a:fld>
            <a:endParaRPr lang="it-IT" altLang="en-US"/>
          </a:p>
        </p:txBody>
      </p:sp>
    </p:spTree>
    <p:extLst>
      <p:ext uri="{BB962C8B-B14F-4D97-AF65-F5344CB8AC3E}">
        <p14:creationId xmlns:p14="http://schemas.microsoft.com/office/powerpoint/2010/main" val="947134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57C581-EB35-4DA0-9F63-EF8C687B4427}"/>
              </a:ext>
            </a:extLst>
          </p:cNvPr>
          <p:cNvSpPr>
            <a:spLocks noGrp="1"/>
          </p:cNvSpPr>
          <p:nvPr>
            <p:ph type="dt" sz="half" idx="10"/>
          </p:nvPr>
        </p:nvSpPr>
        <p:spPr/>
        <p:txBody>
          <a:bodyPr/>
          <a:lstStyle>
            <a:lvl1pPr>
              <a:defRPr/>
            </a:lvl1pPr>
          </a:lstStyle>
          <a:p>
            <a:pPr>
              <a:defRPr/>
            </a:pPr>
            <a:fld id="{94B623F6-22AA-49D2-899F-411F5EB7C568}"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5140A831-1FD4-4F9D-8D79-282F0F59795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D558547-646A-4B9B-90C5-FDA62C1A7215}"/>
              </a:ext>
            </a:extLst>
          </p:cNvPr>
          <p:cNvSpPr>
            <a:spLocks noGrp="1"/>
          </p:cNvSpPr>
          <p:nvPr>
            <p:ph type="sldNum" sz="quarter" idx="12"/>
          </p:nvPr>
        </p:nvSpPr>
        <p:spPr/>
        <p:txBody>
          <a:bodyPr/>
          <a:lstStyle>
            <a:lvl1pPr>
              <a:defRPr/>
            </a:lvl1pPr>
          </a:lstStyle>
          <a:p>
            <a:fld id="{0FC40011-CF66-4680-9F33-E07A5E4C88B5}" type="slidenum">
              <a:rPr lang="it-IT" altLang="en-US"/>
              <a:pPr/>
              <a:t>‹N›</a:t>
            </a:fld>
            <a:endParaRPr lang="it-IT" altLang="en-US"/>
          </a:p>
        </p:txBody>
      </p:sp>
    </p:spTree>
    <p:extLst>
      <p:ext uri="{BB962C8B-B14F-4D97-AF65-F5344CB8AC3E}">
        <p14:creationId xmlns:p14="http://schemas.microsoft.com/office/powerpoint/2010/main" val="232653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3CBEA335-882F-4DFE-8F8D-10EC3DBBBBA2}"/>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6" name="Segnaposto piè di pagina 4">
            <a:extLst>
              <a:ext uri="{FF2B5EF4-FFF2-40B4-BE49-F238E27FC236}">
                <a16:creationId xmlns:a16="http://schemas.microsoft.com/office/drawing/2014/main" id="{1BDCC76D-FC52-42C1-B211-A223BE8C9848}"/>
              </a:ext>
            </a:extLst>
          </p:cNvPr>
          <p:cNvSpPr>
            <a:spLocks noGrp="1"/>
          </p:cNvSpPr>
          <p:nvPr>
            <p:ph type="ftr" sz="quarter" idx="11"/>
          </p:nvPr>
        </p:nvSpPr>
        <p:spPr/>
        <p:txBody>
          <a:bodyPr/>
          <a:lstStyle>
            <a:lvl1pPr>
              <a:defRPr/>
            </a:lvl1pPr>
          </a:lstStyle>
          <a:p>
            <a:endParaRPr lang="en-GB"/>
          </a:p>
        </p:txBody>
      </p:sp>
      <p:sp>
        <p:nvSpPr>
          <p:cNvPr id="7" name="Segnaposto numero diapositiva 5">
            <a:extLst>
              <a:ext uri="{FF2B5EF4-FFF2-40B4-BE49-F238E27FC236}">
                <a16:creationId xmlns:a16="http://schemas.microsoft.com/office/drawing/2014/main" id="{5A9BF6EF-7C51-489D-9D18-EFD31B76A46C}"/>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62702912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 dello schema</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06BBFF-1768-459A-BD49-21FCE31AC367}"/>
              </a:ext>
            </a:extLst>
          </p:cNvPr>
          <p:cNvSpPr>
            <a:spLocks noGrp="1"/>
          </p:cNvSpPr>
          <p:nvPr>
            <p:ph type="dt" sz="half" idx="10"/>
          </p:nvPr>
        </p:nvSpPr>
        <p:spPr/>
        <p:txBody>
          <a:bodyPr/>
          <a:lstStyle>
            <a:lvl1pPr>
              <a:defRPr/>
            </a:lvl1pPr>
          </a:lstStyle>
          <a:p>
            <a:pPr>
              <a:defRPr/>
            </a:pPr>
            <a:fld id="{0C033B25-CCF6-4BDD-9416-3DC96883D4D8}"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3F58F6A0-6EAC-42AC-96C4-6BA35658041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7DBBA83-E846-42A6-BFF9-A472BAB46C56}"/>
              </a:ext>
            </a:extLst>
          </p:cNvPr>
          <p:cNvSpPr>
            <a:spLocks noGrp="1"/>
          </p:cNvSpPr>
          <p:nvPr>
            <p:ph type="sldNum" sz="quarter" idx="12"/>
          </p:nvPr>
        </p:nvSpPr>
        <p:spPr/>
        <p:txBody>
          <a:bodyPr/>
          <a:lstStyle>
            <a:lvl1pPr>
              <a:defRPr/>
            </a:lvl1pPr>
          </a:lstStyle>
          <a:p>
            <a:fld id="{0F6D920B-F38C-42A2-A57C-D27E853C28EC}" type="slidenum">
              <a:rPr lang="it-IT" altLang="en-US"/>
              <a:pPr/>
              <a:t>‹N›</a:t>
            </a:fld>
            <a:endParaRPr lang="it-IT" altLang="en-US"/>
          </a:p>
        </p:txBody>
      </p:sp>
    </p:spTree>
    <p:extLst>
      <p:ext uri="{BB962C8B-B14F-4D97-AF65-F5344CB8AC3E}">
        <p14:creationId xmlns:p14="http://schemas.microsoft.com/office/powerpoint/2010/main" val="1704636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1924DD-8758-4BB7-927F-3FE02AC9C712}"/>
              </a:ext>
            </a:extLst>
          </p:cNvPr>
          <p:cNvSpPr>
            <a:spLocks noGrp="1"/>
          </p:cNvSpPr>
          <p:nvPr>
            <p:ph type="dt" sz="half" idx="10"/>
          </p:nvPr>
        </p:nvSpPr>
        <p:spPr/>
        <p:txBody>
          <a:bodyPr/>
          <a:lstStyle>
            <a:lvl1pPr>
              <a:defRPr/>
            </a:lvl1pPr>
          </a:lstStyle>
          <a:p>
            <a:pPr>
              <a:defRPr/>
            </a:pPr>
            <a:fld id="{F68AF368-EB90-46E0-A52A-F50AF0302543}"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00E39EDF-B4D4-4A53-B4A5-65CF05B39B9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6833364-27CC-4078-8686-2CB71E76B932}"/>
              </a:ext>
            </a:extLst>
          </p:cNvPr>
          <p:cNvSpPr>
            <a:spLocks noGrp="1"/>
          </p:cNvSpPr>
          <p:nvPr>
            <p:ph type="sldNum" sz="quarter" idx="12"/>
          </p:nvPr>
        </p:nvSpPr>
        <p:spPr/>
        <p:txBody>
          <a:bodyPr/>
          <a:lstStyle>
            <a:lvl1pPr>
              <a:defRPr/>
            </a:lvl1pPr>
          </a:lstStyle>
          <a:p>
            <a:fld id="{D4B94595-24AA-48B8-A08F-A1871102E0FF}" type="slidenum">
              <a:rPr lang="it-IT" altLang="en-US"/>
              <a:pPr/>
              <a:t>‹N›</a:t>
            </a:fld>
            <a:endParaRPr lang="it-IT" altLang="en-US"/>
          </a:p>
        </p:txBody>
      </p:sp>
    </p:spTree>
    <p:extLst>
      <p:ext uri="{BB962C8B-B14F-4D97-AF65-F5344CB8AC3E}">
        <p14:creationId xmlns:p14="http://schemas.microsoft.com/office/powerpoint/2010/main" val="3992710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2A06191-3608-422E-A401-8C04B6ACEC51}"/>
              </a:ext>
            </a:extLst>
          </p:cNvPr>
          <p:cNvSpPr>
            <a:spLocks noGrp="1"/>
          </p:cNvSpPr>
          <p:nvPr>
            <p:ph type="dt" sz="half" idx="10"/>
          </p:nvPr>
        </p:nvSpPr>
        <p:spPr/>
        <p:txBody>
          <a:bodyPr/>
          <a:lstStyle>
            <a:lvl1pPr>
              <a:defRPr/>
            </a:lvl1pPr>
          </a:lstStyle>
          <a:p>
            <a:pPr>
              <a:defRPr/>
            </a:pPr>
            <a:fld id="{22DD059C-926C-49E2-B908-A8570E61A258}"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5369AAAE-7086-41FB-B06D-17F12F94280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DEA9C34-0B0E-46F6-9FB0-D8B06B1CE05B}"/>
              </a:ext>
            </a:extLst>
          </p:cNvPr>
          <p:cNvSpPr>
            <a:spLocks noGrp="1"/>
          </p:cNvSpPr>
          <p:nvPr>
            <p:ph type="sldNum" sz="quarter" idx="12"/>
          </p:nvPr>
        </p:nvSpPr>
        <p:spPr/>
        <p:txBody>
          <a:bodyPr/>
          <a:lstStyle>
            <a:lvl1pPr>
              <a:defRPr/>
            </a:lvl1pPr>
          </a:lstStyle>
          <a:p>
            <a:fld id="{4146B788-42A6-4D21-8D5E-8844AADC964B}" type="slidenum">
              <a:rPr lang="it-IT" altLang="en-US"/>
              <a:pPr/>
              <a:t>‹N›</a:t>
            </a:fld>
            <a:endParaRPr lang="it-IT" altLang="en-US"/>
          </a:p>
        </p:txBody>
      </p:sp>
    </p:spTree>
    <p:extLst>
      <p:ext uri="{BB962C8B-B14F-4D97-AF65-F5344CB8AC3E}">
        <p14:creationId xmlns:p14="http://schemas.microsoft.com/office/powerpoint/2010/main" val="3671843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B75C383A-937E-4974-B5B4-8AA6729BC07A}"/>
              </a:ext>
            </a:extLst>
          </p:cNvPr>
          <p:cNvSpPr>
            <a:spLocks noGrp="1"/>
          </p:cNvSpPr>
          <p:nvPr>
            <p:ph type="dt" sz="half" idx="10"/>
          </p:nvPr>
        </p:nvSpPr>
        <p:spPr/>
        <p:txBody>
          <a:bodyPr/>
          <a:lstStyle>
            <a:lvl1pPr>
              <a:defRPr/>
            </a:lvl1pPr>
          </a:lstStyle>
          <a:p>
            <a:pPr>
              <a:defRPr/>
            </a:pPr>
            <a:fld id="{1FDFBBE8-5381-47DB-BA76-DDAEE59C61B2}"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618ABA38-61CC-4370-8DFF-09EA26891BD6}"/>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13AE5E61-5AB2-48E7-96D6-4BBADB391E77}"/>
              </a:ext>
            </a:extLst>
          </p:cNvPr>
          <p:cNvSpPr>
            <a:spLocks noGrp="1"/>
          </p:cNvSpPr>
          <p:nvPr>
            <p:ph type="sldNum" sz="quarter" idx="12"/>
          </p:nvPr>
        </p:nvSpPr>
        <p:spPr/>
        <p:txBody>
          <a:bodyPr/>
          <a:lstStyle>
            <a:lvl1pPr>
              <a:defRPr/>
            </a:lvl1pPr>
          </a:lstStyle>
          <a:p>
            <a:fld id="{65C02001-7189-434B-9703-67DAC0459BF0}" type="slidenum">
              <a:rPr lang="it-IT" altLang="en-US"/>
              <a:pPr/>
              <a:t>‹N›</a:t>
            </a:fld>
            <a:endParaRPr lang="it-IT" altLang="en-US"/>
          </a:p>
        </p:txBody>
      </p:sp>
    </p:spTree>
    <p:extLst>
      <p:ext uri="{BB962C8B-B14F-4D97-AF65-F5344CB8AC3E}">
        <p14:creationId xmlns:p14="http://schemas.microsoft.com/office/powerpoint/2010/main" val="2355916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660DE481-78A8-4623-BA4D-F5D7015674DB}"/>
              </a:ext>
            </a:extLst>
          </p:cNvPr>
          <p:cNvSpPr>
            <a:spLocks noGrp="1"/>
          </p:cNvSpPr>
          <p:nvPr>
            <p:ph type="dt" sz="half" idx="10"/>
          </p:nvPr>
        </p:nvSpPr>
        <p:spPr/>
        <p:txBody>
          <a:bodyPr/>
          <a:lstStyle>
            <a:lvl1pPr>
              <a:defRPr/>
            </a:lvl1pPr>
          </a:lstStyle>
          <a:p>
            <a:pPr>
              <a:defRPr/>
            </a:pPr>
            <a:fld id="{C2C2A76E-390B-468E-932E-BBACFA452426}" type="datetimeFigureOut">
              <a:rPr lang="it-IT"/>
              <a:pPr>
                <a:defRPr/>
              </a:pPr>
              <a:t>22/12/2020</a:t>
            </a:fld>
            <a:endParaRPr lang="it-IT"/>
          </a:p>
        </p:txBody>
      </p:sp>
      <p:sp>
        <p:nvSpPr>
          <p:cNvPr id="8" name="Segnaposto piè di pagina 4">
            <a:extLst>
              <a:ext uri="{FF2B5EF4-FFF2-40B4-BE49-F238E27FC236}">
                <a16:creationId xmlns:a16="http://schemas.microsoft.com/office/drawing/2014/main" id="{3ECBB65C-FA07-4991-A1C7-1935293BBE68}"/>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714ED873-87CE-499B-9FC2-2CA084CACF53}"/>
              </a:ext>
            </a:extLst>
          </p:cNvPr>
          <p:cNvSpPr>
            <a:spLocks noGrp="1"/>
          </p:cNvSpPr>
          <p:nvPr>
            <p:ph type="sldNum" sz="quarter" idx="12"/>
          </p:nvPr>
        </p:nvSpPr>
        <p:spPr/>
        <p:txBody>
          <a:bodyPr/>
          <a:lstStyle>
            <a:lvl1pPr>
              <a:defRPr/>
            </a:lvl1pPr>
          </a:lstStyle>
          <a:p>
            <a:fld id="{E86B83F3-FBD4-4FD0-BB2E-FB596E6563B7}" type="slidenum">
              <a:rPr lang="it-IT" altLang="en-US"/>
              <a:pPr/>
              <a:t>‹N›</a:t>
            </a:fld>
            <a:endParaRPr lang="it-IT" altLang="en-US"/>
          </a:p>
        </p:txBody>
      </p:sp>
    </p:spTree>
    <p:extLst>
      <p:ext uri="{BB962C8B-B14F-4D97-AF65-F5344CB8AC3E}">
        <p14:creationId xmlns:p14="http://schemas.microsoft.com/office/powerpoint/2010/main" val="2935676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5B80A3DE-788C-4C25-973E-D6A2A085A786}"/>
              </a:ext>
            </a:extLst>
          </p:cNvPr>
          <p:cNvSpPr>
            <a:spLocks noGrp="1"/>
          </p:cNvSpPr>
          <p:nvPr>
            <p:ph type="dt" sz="half" idx="10"/>
          </p:nvPr>
        </p:nvSpPr>
        <p:spPr/>
        <p:txBody>
          <a:bodyPr/>
          <a:lstStyle>
            <a:lvl1pPr>
              <a:defRPr/>
            </a:lvl1pPr>
          </a:lstStyle>
          <a:p>
            <a:pPr>
              <a:defRPr/>
            </a:pPr>
            <a:fld id="{325E55AA-115D-48CE-9D8B-893A39D49442}" type="datetimeFigureOut">
              <a:rPr lang="it-IT"/>
              <a:pPr>
                <a:defRPr/>
              </a:pPr>
              <a:t>22/12/2020</a:t>
            </a:fld>
            <a:endParaRPr lang="it-IT"/>
          </a:p>
        </p:txBody>
      </p:sp>
      <p:sp>
        <p:nvSpPr>
          <p:cNvPr id="4" name="Segnaposto piè di pagina 4">
            <a:extLst>
              <a:ext uri="{FF2B5EF4-FFF2-40B4-BE49-F238E27FC236}">
                <a16:creationId xmlns:a16="http://schemas.microsoft.com/office/drawing/2014/main" id="{580D9ECC-A350-42B6-8C04-149C2E54713B}"/>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30E5A083-4D97-4866-A97F-E8910A991A7F}"/>
              </a:ext>
            </a:extLst>
          </p:cNvPr>
          <p:cNvSpPr>
            <a:spLocks noGrp="1"/>
          </p:cNvSpPr>
          <p:nvPr>
            <p:ph type="sldNum" sz="quarter" idx="12"/>
          </p:nvPr>
        </p:nvSpPr>
        <p:spPr/>
        <p:txBody>
          <a:bodyPr/>
          <a:lstStyle>
            <a:lvl1pPr>
              <a:defRPr/>
            </a:lvl1pPr>
          </a:lstStyle>
          <a:p>
            <a:fld id="{1326C113-069B-4A4D-BC7D-04C8177CC08E}" type="slidenum">
              <a:rPr lang="it-IT" altLang="en-US"/>
              <a:pPr/>
              <a:t>‹N›</a:t>
            </a:fld>
            <a:endParaRPr lang="it-IT" altLang="en-US"/>
          </a:p>
        </p:txBody>
      </p:sp>
    </p:spTree>
    <p:extLst>
      <p:ext uri="{BB962C8B-B14F-4D97-AF65-F5344CB8AC3E}">
        <p14:creationId xmlns:p14="http://schemas.microsoft.com/office/powerpoint/2010/main" val="3357027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860184E0-0D88-4C0F-8737-54D470828AF7}"/>
              </a:ext>
            </a:extLst>
          </p:cNvPr>
          <p:cNvSpPr>
            <a:spLocks noGrp="1"/>
          </p:cNvSpPr>
          <p:nvPr>
            <p:ph type="dt" sz="half" idx="10"/>
          </p:nvPr>
        </p:nvSpPr>
        <p:spPr/>
        <p:txBody>
          <a:bodyPr/>
          <a:lstStyle>
            <a:lvl1pPr>
              <a:defRPr/>
            </a:lvl1pPr>
          </a:lstStyle>
          <a:p>
            <a:pPr>
              <a:defRPr/>
            </a:pPr>
            <a:fld id="{47C9F370-57F6-4E52-A70A-8707F239B966}" type="datetimeFigureOut">
              <a:rPr lang="it-IT"/>
              <a:pPr>
                <a:defRPr/>
              </a:pPr>
              <a:t>22/12/2020</a:t>
            </a:fld>
            <a:endParaRPr lang="it-IT"/>
          </a:p>
        </p:txBody>
      </p:sp>
      <p:sp>
        <p:nvSpPr>
          <p:cNvPr id="3" name="Segnaposto piè di pagina 4">
            <a:extLst>
              <a:ext uri="{FF2B5EF4-FFF2-40B4-BE49-F238E27FC236}">
                <a16:creationId xmlns:a16="http://schemas.microsoft.com/office/drawing/2014/main" id="{0BCD976D-58D9-46AA-9824-270BF23A9B8C}"/>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9C158C0F-06BF-4A8F-8F50-0B33C0E77842}"/>
              </a:ext>
            </a:extLst>
          </p:cNvPr>
          <p:cNvSpPr>
            <a:spLocks noGrp="1"/>
          </p:cNvSpPr>
          <p:nvPr>
            <p:ph type="sldNum" sz="quarter" idx="12"/>
          </p:nvPr>
        </p:nvSpPr>
        <p:spPr/>
        <p:txBody>
          <a:bodyPr/>
          <a:lstStyle>
            <a:lvl1pPr>
              <a:defRPr/>
            </a:lvl1pPr>
          </a:lstStyle>
          <a:p>
            <a:fld id="{BE48CC96-BFF5-483D-BC1F-4A08BD251055}" type="slidenum">
              <a:rPr lang="it-IT" altLang="en-US"/>
              <a:pPr/>
              <a:t>‹N›</a:t>
            </a:fld>
            <a:endParaRPr lang="it-IT" altLang="en-US"/>
          </a:p>
        </p:txBody>
      </p:sp>
    </p:spTree>
    <p:extLst>
      <p:ext uri="{BB962C8B-B14F-4D97-AF65-F5344CB8AC3E}">
        <p14:creationId xmlns:p14="http://schemas.microsoft.com/office/powerpoint/2010/main" val="3321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67234755-D0DE-48C8-B2B5-5B3894863D0D}"/>
              </a:ext>
            </a:extLst>
          </p:cNvPr>
          <p:cNvSpPr>
            <a:spLocks noGrp="1"/>
          </p:cNvSpPr>
          <p:nvPr>
            <p:ph type="dt" sz="half" idx="10"/>
          </p:nvPr>
        </p:nvSpPr>
        <p:spPr/>
        <p:txBody>
          <a:bodyPr/>
          <a:lstStyle>
            <a:lvl1pPr>
              <a:defRPr/>
            </a:lvl1pPr>
          </a:lstStyle>
          <a:p>
            <a:pPr>
              <a:defRPr/>
            </a:pPr>
            <a:fld id="{51267A7E-D78C-4123-954F-FF1650EE68E0}"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E92E9E18-AC7E-43DE-B661-3A5E22FFC67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FFD0EAE8-3C6B-4376-B9EB-91CCBE0A3F39}"/>
              </a:ext>
            </a:extLst>
          </p:cNvPr>
          <p:cNvSpPr>
            <a:spLocks noGrp="1"/>
          </p:cNvSpPr>
          <p:nvPr>
            <p:ph type="sldNum" sz="quarter" idx="12"/>
          </p:nvPr>
        </p:nvSpPr>
        <p:spPr/>
        <p:txBody>
          <a:bodyPr/>
          <a:lstStyle>
            <a:lvl1pPr>
              <a:defRPr/>
            </a:lvl1pPr>
          </a:lstStyle>
          <a:p>
            <a:fld id="{FB172554-BC5E-4F7D-A8FA-CADCD216AFA2}" type="slidenum">
              <a:rPr lang="it-IT" altLang="en-US"/>
              <a:pPr/>
              <a:t>‹N›</a:t>
            </a:fld>
            <a:endParaRPr lang="it-IT" altLang="en-US"/>
          </a:p>
        </p:txBody>
      </p:sp>
    </p:spTree>
    <p:extLst>
      <p:ext uri="{BB962C8B-B14F-4D97-AF65-F5344CB8AC3E}">
        <p14:creationId xmlns:p14="http://schemas.microsoft.com/office/powerpoint/2010/main" val="815819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A553F8F6-A58C-4646-A2A3-F86EC2FAE14C}"/>
              </a:ext>
            </a:extLst>
          </p:cNvPr>
          <p:cNvSpPr>
            <a:spLocks noGrp="1"/>
          </p:cNvSpPr>
          <p:nvPr>
            <p:ph type="dt" sz="half" idx="10"/>
          </p:nvPr>
        </p:nvSpPr>
        <p:spPr/>
        <p:txBody>
          <a:bodyPr/>
          <a:lstStyle>
            <a:lvl1pPr>
              <a:defRPr/>
            </a:lvl1pPr>
          </a:lstStyle>
          <a:p>
            <a:pPr>
              <a:defRPr/>
            </a:pPr>
            <a:fld id="{8C2E7224-CF4A-4CB9-9D5A-244ABE6FD518}" type="datetimeFigureOut">
              <a:rPr lang="it-IT"/>
              <a:pPr>
                <a:defRPr/>
              </a:pPr>
              <a:t>22/12/2020</a:t>
            </a:fld>
            <a:endParaRPr lang="it-IT"/>
          </a:p>
        </p:txBody>
      </p:sp>
      <p:sp>
        <p:nvSpPr>
          <p:cNvPr id="6" name="Segnaposto piè di pagina 4">
            <a:extLst>
              <a:ext uri="{FF2B5EF4-FFF2-40B4-BE49-F238E27FC236}">
                <a16:creationId xmlns:a16="http://schemas.microsoft.com/office/drawing/2014/main" id="{E15E4B7D-2C4C-4FD0-BD37-124E72882366}"/>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F2881512-933B-4E9C-96A6-2BC80D670E87}"/>
              </a:ext>
            </a:extLst>
          </p:cNvPr>
          <p:cNvSpPr>
            <a:spLocks noGrp="1"/>
          </p:cNvSpPr>
          <p:nvPr>
            <p:ph type="sldNum" sz="quarter" idx="12"/>
          </p:nvPr>
        </p:nvSpPr>
        <p:spPr/>
        <p:txBody>
          <a:bodyPr/>
          <a:lstStyle>
            <a:lvl1pPr>
              <a:defRPr/>
            </a:lvl1pPr>
          </a:lstStyle>
          <a:p>
            <a:fld id="{A46E45A2-1920-4C67-A4B6-1F99C71DBBCE}" type="slidenum">
              <a:rPr lang="it-IT" altLang="en-US"/>
              <a:pPr/>
              <a:t>‹N›</a:t>
            </a:fld>
            <a:endParaRPr lang="it-IT" altLang="en-US"/>
          </a:p>
        </p:txBody>
      </p:sp>
    </p:spTree>
    <p:extLst>
      <p:ext uri="{BB962C8B-B14F-4D97-AF65-F5344CB8AC3E}">
        <p14:creationId xmlns:p14="http://schemas.microsoft.com/office/powerpoint/2010/main" val="1518095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47C0D0-D428-4F71-9965-37C4717B486D}"/>
              </a:ext>
            </a:extLst>
          </p:cNvPr>
          <p:cNvSpPr>
            <a:spLocks noGrp="1"/>
          </p:cNvSpPr>
          <p:nvPr>
            <p:ph type="dt" sz="half" idx="10"/>
          </p:nvPr>
        </p:nvSpPr>
        <p:spPr/>
        <p:txBody>
          <a:bodyPr/>
          <a:lstStyle>
            <a:lvl1pPr>
              <a:defRPr/>
            </a:lvl1pPr>
          </a:lstStyle>
          <a:p>
            <a:pPr>
              <a:defRPr/>
            </a:pPr>
            <a:fld id="{A6BB191C-0887-4431-ABB6-9C73E9AE1D25}"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3D5C6A8D-D85C-4DB0-AD92-AF4B04B7D3D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9401977-ABEA-4D9D-99EA-AB768BBE5CA2}"/>
              </a:ext>
            </a:extLst>
          </p:cNvPr>
          <p:cNvSpPr>
            <a:spLocks noGrp="1"/>
          </p:cNvSpPr>
          <p:nvPr>
            <p:ph type="sldNum" sz="quarter" idx="12"/>
          </p:nvPr>
        </p:nvSpPr>
        <p:spPr/>
        <p:txBody>
          <a:bodyPr/>
          <a:lstStyle>
            <a:lvl1pPr>
              <a:defRPr/>
            </a:lvl1pPr>
          </a:lstStyle>
          <a:p>
            <a:fld id="{DD2D3C9C-EF38-4D06-A359-FFF45D7C3855}" type="slidenum">
              <a:rPr lang="it-IT" altLang="en-US"/>
              <a:pPr/>
              <a:t>‹N›</a:t>
            </a:fld>
            <a:endParaRPr lang="it-IT" altLang="en-US"/>
          </a:p>
        </p:txBody>
      </p:sp>
    </p:spTree>
    <p:extLst>
      <p:ext uri="{BB962C8B-B14F-4D97-AF65-F5344CB8AC3E}">
        <p14:creationId xmlns:p14="http://schemas.microsoft.com/office/powerpoint/2010/main" val="35177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36137384-E42C-456D-B560-C39F26E8D974}"/>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8" name="Segnaposto piè di pagina 4">
            <a:extLst>
              <a:ext uri="{FF2B5EF4-FFF2-40B4-BE49-F238E27FC236}">
                <a16:creationId xmlns:a16="http://schemas.microsoft.com/office/drawing/2014/main" id="{D56E34A4-FDFF-4BDA-AD1E-75153C7BD979}"/>
              </a:ext>
            </a:extLst>
          </p:cNvPr>
          <p:cNvSpPr>
            <a:spLocks noGrp="1"/>
          </p:cNvSpPr>
          <p:nvPr>
            <p:ph type="ftr" sz="quarter" idx="11"/>
          </p:nvPr>
        </p:nvSpPr>
        <p:spPr/>
        <p:txBody>
          <a:bodyPr/>
          <a:lstStyle>
            <a:lvl1pPr>
              <a:defRPr/>
            </a:lvl1pPr>
          </a:lstStyle>
          <a:p>
            <a:endParaRPr lang="en-GB"/>
          </a:p>
        </p:txBody>
      </p:sp>
      <p:sp>
        <p:nvSpPr>
          <p:cNvPr id="9" name="Segnaposto numero diapositiva 5">
            <a:extLst>
              <a:ext uri="{FF2B5EF4-FFF2-40B4-BE49-F238E27FC236}">
                <a16:creationId xmlns:a16="http://schemas.microsoft.com/office/drawing/2014/main" id="{7169A684-6A5A-49A1-A3A0-075D181A4F60}"/>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2401205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025C1A-7649-49AB-B563-8454DF9D1324}"/>
              </a:ext>
            </a:extLst>
          </p:cNvPr>
          <p:cNvSpPr>
            <a:spLocks noGrp="1"/>
          </p:cNvSpPr>
          <p:nvPr>
            <p:ph type="dt" sz="half" idx="10"/>
          </p:nvPr>
        </p:nvSpPr>
        <p:spPr/>
        <p:txBody>
          <a:bodyPr/>
          <a:lstStyle>
            <a:lvl1pPr>
              <a:defRPr/>
            </a:lvl1pPr>
          </a:lstStyle>
          <a:p>
            <a:pPr>
              <a:defRPr/>
            </a:pPr>
            <a:fld id="{1D8F6952-EF0E-4DA0-890B-CEDEA9743EEF}"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4D8B1FDC-3022-47EF-96A0-F26F78516BA9}"/>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E118A77-6D46-47FD-BFFE-691B1C893A9A}"/>
              </a:ext>
            </a:extLst>
          </p:cNvPr>
          <p:cNvSpPr>
            <a:spLocks noGrp="1"/>
          </p:cNvSpPr>
          <p:nvPr>
            <p:ph type="sldNum" sz="quarter" idx="12"/>
          </p:nvPr>
        </p:nvSpPr>
        <p:spPr/>
        <p:txBody>
          <a:bodyPr/>
          <a:lstStyle>
            <a:lvl1pPr>
              <a:defRPr/>
            </a:lvl1pPr>
          </a:lstStyle>
          <a:p>
            <a:fld id="{545F5F0A-3BE1-497C-AD1C-D1CFF8E3FE85}" type="slidenum">
              <a:rPr lang="it-IT" altLang="en-US"/>
              <a:pPr/>
              <a:t>‹N›</a:t>
            </a:fld>
            <a:endParaRPr lang="it-IT" altLang="en-US"/>
          </a:p>
        </p:txBody>
      </p:sp>
    </p:spTree>
    <p:extLst>
      <p:ext uri="{BB962C8B-B14F-4D97-AF65-F5344CB8AC3E}">
        <p14:creationId xmlns:p14="http://schemas.microsoft.com/office/powerpoint/2010/main" val="92947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DDED54FA-500F-4091-BF08-452B4E3C4A4B}"/>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4" name="Segnaposto piè di pagina 4">
            <a:extLst>
              <a:ext uri="{FF2B5EF4-FFF2-40B4-BE49-F238E27FC236}">
                <a16:creationId xmlns:a16="http://schemas.microsoft.com/office/drawing/2014/main" id="{AFADF1B1-06BD-4AF0-8746-724252AAA295}"/>
              </a:ext>
            </a:extLst>
          </p:cNvPr>
          <p:cNvSpPr>
            <a:spLocks noGrp="1"/>
          </p:cNvSpPr>
          <p:nvPr>
            <p:ph type="ftr" sz="quarter" idx="11"/>
          </p:nvPr>
        </p:nvSpPr>
        <p:spPr/>
        <p:txBody>
          <a:bodyPr/>
          <a:lstStyle>
            <a:lvl1pPr>
              <a:defRPr/>
            </a:lvl1pPr>
          </a:lstStyle>
          <a:p>
            <a:endParaRPr lang="en-GB"/>
          </a:p>
        </p:txBody>
      </p:sp>
      <p:sp>
        <p:nvSpPr>
          <p:cNvPr id="5" name="Segnaposto numero diapositiva 5">
            <a:extLst>
              <a:ext uri="{FF2B5EF4-FFF2-40B4-BE49-F238E27FC236}">
                <a16:creationId xmlns:a16="http://schemas.microsoft.com/office/drawing/2014/main" id="{EA643AC0-1E7C-4DD8-AB9A-94CF532204CA}"/>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329196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2A1702F9-C09C-403A-A231-BECC0E19393E}"/>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3" name="Segnaposto piè di pagina 4">
            <a:extLst>
              <a:ext uri="{FF2B5EF4-FFF2-40B4-BE49-F238E27FC236}">
                <a16:creationId xmlns:a16="http://schemas.microsoft.com/office/drawing/2014/main" id="{CA7F5518-8851-4B8B-AB54-7679E19BE1C5}"/>
              </a:ext>
            </a:extLst>
          </p:cNvPr>
          <p:cNvSpPr>
            <a:spLocks noGrp="1"/>
          </p:cNvSpPr>
          <p:nvPr>
            <p:ph type="ftr" sz="quarter" idx="11"/>
          </p:nvPr>
        </p:nvSpPr>
        <p:spPr/>
        <p:txBody>
          <a:bodyPr/>
          <a:lstStyle>
            <a:lvl1pPr>
              <a:defRPr/>
            </a:lvl1pPr>
          </a:lstStyle>
          <a:p>
            <a:endParaRPr lang="en-GB"/>
          </a:p>
        </p:txBody>
      </p:sp>
      <p:sp>
        <p:nvSpPr>
          <p:cNvPr id="4" name="Segnaposto numero diapositiva 5">
            <a:extLst>
              <a:ext uri="{FF2B5EF4-FFF2-40B4-BE49-F238E27FC236}">
                <a16:creationId xmlns:a16="http://schemas.microsoft.com/office/drawing/2014/main" id="{AE5DFE09-E65E-49E7-A172-2D0ACD1DE981}"/>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73697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CDCDA37E-ED6F-4C46-82EF-B6932199C5FC}"/>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6" name="Segnaposto piè di pagina 4">
            <a:extLst>
              <a:ext uri="{FF2B5EF4-FFF2-40B4-BE49-F238E27FC236}">
                <a16:creationId xmlns:a16="http://schemas.microsoft.com/office/drawing/2014/main" id="{DCCC577D-5F68-4F58-AF1E-83523EAAC350}"/>
              </a:ext>
            </a:extLst>
          </p:cNvPr>
          <p:cNvSpPr>
            <a:spLocks noGrp="1"/>
          </p:cNvSpPr>
          <p:nvPr>
            <p:ph type="ftr" sz="quarter" idx="11"/>
          </p:nvPr>
        </p:nvSpPr>
        <p:spPr/>
        <p:txBody>
          <a:bodyPr/>
          <a:lstStyle>
            <a:lvl1pPr>
              <a:defRPr/>
            </a:lvl1pPr>
          </a:lstStyle>
          <a:p>
            <a:endParaRPr lang="en-GB"/>
          </a:p>
        </p:txBody>
      </p:sp>
      <p:sp>
        <p:nvSpPr>
          <p:cNvPr id="7" name="Segnaposto numero diapositiva 5">
            <a:extLst>
              <a:ext uri="{FF2B5EF4-FFF2-40B4-BE49-F238E27FC236}">
                <a16:creationId xmlns:a16="http://schemas.microsoft.com/office/drawing/2014/main" id="{CF1DDD62-11C3-4787-B931-AF9BD23D21D2}"/>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39597228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474267A5-AA08-4AC7-BE8D-E54A7222EC22}"/>
              </a:ext>
            </a:extLst>
          </p:cNvPr>
          <p:cNvSpPr>
            <a:spLocks noGrp="1"/>
          </p:cNvSpPr>
          <p:nvPr>
            <p:ph type="dt" sz="half" idx="10"/>
          </p:nvPr>
        </p:nvSpPr>
        <p:spPr/>
        <p:txBody>
          <a:bodyPr/>
          <a:lstStyle>
            <a:lvl1pPr>
              <a:defRPr/>
            </a:lvl1pPr>
          </a:lstStyle>
          <a:p>
            <a:fld id="{5222BC08-7A82-439E-BD73-0017E693996A}" type="datetimeFigureOut">
              <a:rPr lang="en-GB" smtClean="0"/>
              <a:t>22/12/2020</a:t>
            </a:fld>
            <a:endParaRPr lang="en-GB"/>
          </a:p>
        </p:txBody>
      </p:sp>
      <p:sp>
        <p:nvSpPr>
          <p:cNvPr id="6" name="Segnaposto piè di pagina 4">
            <a:extLst>
              <a:ext uri="{FF2B5EF4-FFF2-40B4-BE49-F238E27FC236}">
                <a16:creationId xmlns:a16="http://schemas.microsoft.com/office/drawing/2014/main" id="{F345C497-0516-4D1E-AF47-DDD100DCA97E}"/>
              </a:ext>
            </a:extLst>
          </p:cNvPr>
          <p:cNvSpPr>
            <a:spLocks noGrp="1"/>
          </p:cNvSpPr>
          <p:nvPr>
            <p:ph type="ftr" sz="quarter" idx="11"/>
          </p:nvPr>
        </p:nvSpPr>
        <p:spPr/>
        <p:txBody>
          <a:bodyPr/>
          <a:lstStyle>
            <a:lvl1pPr>
              <a:defRPr/>
            </a:lvl1pPr>
          </a:lstStyle>
          <a:p>
            <a:endParaRPr lang="en-GB"/>
          </a:p>
        </p:txBody>
      </p:sp>
      <p:sp>
        <p:nvSpPr>
          <p:cNvPr id="7" name="Segnaposto numero diapositiva 5">
            <a:extLst>
              <a:ext uri="{FF2B5EF4-FFF2-40B4-BE49-F238E27FC236}">
                <a16:creationId xmlns:a16="http://schemas.microsoft.com/office/drawing/2014/main" id="{1F695FFA-FC02-4E15-AB2A-1B5707AA9AD7}"/>
              </a:ext>
            </a:extLst>
          </p:cNvPr>
          <p:cNvSpPr>
            <a:spLocks noGrp="1"/>
          </p:cNvSpPr>
          <p:nvPr>
            <p:ph type="sldNum" sz="quarter" idx="12"/>
          </p:nvPr>
        </p:nvSpPr>
        <p:spPr/>
        <p:txBody>
          <a:bodyPr/>
          <a:lstStyle>
            <a:lvl1pPr>
              <a:defRPr/>
            </a:lvl1pPr>
          </a:lstStyle>
          <a:p>
            <a:fld id="{B6BE2739-8D14-4C34-A300-182A52494E8C}" type="slidenum">
              <a:rPr lang="en-GB" smtClean="0"/>
              <a:t>‹N›</a:t>
            </a:fld>
            <a:endParaRPr lang="en-GB"/>
          </a:p>
        </p:txBody>
      </p:sp>
    </p:spTree>
    <p:extLst>
      <p:ext uri="{BB962C8B-B14F-4D97-AF65-F5344CB8AC3E}">
        <p14:creationId xmlns:p14="http://schemas.microsoft.com/office/powerpoint/2010/main" val="338756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C59DC433-103E-4B07-95AA-4549291A33C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Segnaposto testo 2">
            <a:extLst>
              <a:ext uri="{FF2B5EF4-FFF2-40B4-BE49-F238E27FC236}">
                <a16:creationId xmlns:a16="http://schemas.microsoft.com/office/drawing/2014/main" id="{239DBA3C-BF11-43DE-B46A-2DD659D363B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55E7DAC1-8174-4ADA-B50F-14BFB1AE70A5}"/>
              </a:ext>
            </a:extLst>
          </p:cNvPr>
          <p:cNvSpPr>
            <a:spLocks noGrp="1"/>
          </p:cNvSpPr>
          <p:nvPr>
            <p:ph type="dt" sz="half" idx="2"/>
          </p:nvPr>
        </p:nvSpPr>
        <p:spPr>
          <a:xfrm>
            <a:off x="719667" y="6237289"/>
            <a:ext cx="2844800" cy="365125"/>
          </a:xfrm>
          <a:prstGeom prst="rect">
            <a:avLst/>
          </a:prstGeom>
        </p:spPr>
        <p:txBody>
          <a:bodyPr vert="horz" lIns="91440" tIns="45720" rIns="91440" bIns="45720" rtlCol="0" anchor="ctr"/>
          <a:lstStyle>
            <a:lvl1pPr algn="l">
              <a:defRPr sz="1200">
                <a:solidFill>
                  <a:schemeClr val="bg1">
                    <a:lumMod val="95000"/>
                    <a:lumOff val="5000"/>
                  </a:schemeClr>
                </a:solidFill>
                <a:latin typeface="Arial" charset="0"/>
                <a:cs typeface="+mn-cs"/>
              </a:defRPr>
            </a:lvl1pPr>
          </a:lstStyle>
          <a:p>
            <a:fld id="{5222BC08-7A82-439E-BD73-0017E693996A}" type="datetimeFigureOut">
              <a:rPr lang="en-GB" smtClean="0"/>
              <a:t>22/12/2020</a:t>
            </a:fld>
            <a:endParaRPr lang="en-GB"/>
          </a:p>
        </p:txBody>
      </p:sp>
      <p:sp>
        <p:nvSpPr>
          <p:cNvPr id="5" name="Segnaposto piè di pagina 4">
            <a:extLst>
              <a:ext uri="{FF2B5EF4-FFF2-40B4-BE49-F238E27FC236}">
                <a16:creationId xmlns:a16="http://schemas.microsoft.com/office/drawing/2014/main" id="{38984389-87F1-4C59-AC39-5C05DAE61697}"/>
              </a:ext>
            </a:extLst>
          </p:cNvPr>
          <p:cNvSpPr>
            <a:spLocks noGrp="1"/>
          </p:cNvSpPr>
          <p:nvPr>
            <p:ph type="ftr" sz="quarter" idx="3"/>
          </p:nvPr>
        </p:nvSpPr>
        <p:spPr>
          <a:xfrm>
            <a:off x="3888317" y="6237289"/>
            <a:ext cx="3860800" cy="365125"/>
          </a:xfrm>
          <a:prstGeom prst="rect">
            <a:avLst/>
          </a:prstGeom>
        </p:spPr>
        <p:txBody>
          <a:bodyPr vert="horz" lIns="91440" tIns="45720" rIns="91440" bIns="45720" rtlCol="0" anchor="ctr"/>
          <a:lstStyle>
            <a:lvl1pPr algn="ctr">
              <a:defRPr sz="1200">
                <a:solidFill>
                  <a:schemeClr val="bg1">
                    <a:lumMod val="95000"/>
                    <a:lumOff val="5000"/>
                  </a:schemeClr>
                </a:solidFill>
                <a:latin typeface="Arial" charset="0"/>
                <a:cs typeface="+mn-cs"/>
              </a:defRPr>
            </a:lvl1pPr>
          </a:lstStyle>
          <a:p>
            <a:endParaRPr lang="en-GB"/>
          </a:p>
        </p:txBody>
      </p:sp>
      <p:sp>
        <p:nvSpPr>
          <p:cNvPr id="6" name="Segnaposto numero diapositiva 5">
            <a:extLst>
              <a:ext uri="{FF2B5EF4-FFF2-40B4-BE49-F238E27FC236}">
                <a16:creationId xmlns:a16="http://schemas.microsoft.com/office/drawing/2014/main" id="{E43E96B4-083C-4C26-B41D-2A3932FB5F3B}"/>
              </a:ext>
            </a:extLst>
          </p:cNvPr>
          <p:cNvSpPr>
            <a:spLocks noGrp="1"/>
          </p:cNvSpPr>
          <p:nvPr>
            <p:ph type="sldNum" sz="quarter" idx="4"/>
          </p:nvPr>
        </p:nvSpPr>
        <p:spPr>
          <a:xfrm>
            <a:off x="8015817" y="623728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B6BE2739-8D14-4C34-A300-182A52494E8C}" type="slidenum">
              <a:rPr lang="en-GB" smtClean="0"/>
              <a:t>‹N›</a:t>
            </a:fld>
            <a:endParaRPr lang="en-GB"/>
          </a:p>
        </p:txBody>
      </p:sp>
      <p:pic>
        <p:nvPicPr>
          <p:cNvPr id="1031" name="Picture 8" descr="D:\tutti-dati\back up\pc\logo1_mod1\logo trasparente.gif">
            <a:extLst>
              <a:ext uri="{FF2B5EF4-FFF2-40B4-BE49-F238E27FC236}">
                <a16:creationId xmlns:a16="http://schemas.microsoft.com/office/drawing/2014/main" id="{91FF2A78-0E08-42CF-B4BF-73938C93E8D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896601" y="5445125"/>
            <a:ext cx="89323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Documents and Settings\roby\Desktop\Inserire Titolo\Diapositiva7.JPG">
            <a:extLst>
              <a:ext uri="{FF2B5EF4-FFF2-40B4-BE49-F238E27FC236}">
                <a16:creationId xmlns:a16="http://schemas.microsoft.com/office/drawing/2014/main" id="{3E4FDADD-1650-4F73-A6E6-8896A4F47ED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5162550"/>
            <a:ext cx="4146551"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158306"/>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Lst>
  <p:txStyles>
    <p:titleStyle>
      <a:lvl1pPr algn="ctr" rtl="0" eaLnBrk="1" fontAlgn="base" hangingPunct="1">
        <a:spcBef>
          <a:spcPct val="0"/>
        </a:spcBef>
        <a:spcAft>
          <a:spcPct val="0"/>
        </a:spcAft>
        <a:defRPr sz="4400" kern="1200">
          <a:solidFill>
            <a:srgbClr val="0D0D0D"/>
          </a:solidFill>
          <a:latin typeface="+mj-lt"/>
          <a:ea typeface="+mj-ea"/>
          <a:cs typeface="+mj-cs"/>
        </a:defRPr>
      </a:lvl1pPr>
      <a:lvl2pPr algn="ctr" rtl="0" eaLnBrk="1" fontAlgn="base" hangingPunct="1">
        <a:spcBef>
          <a:spcPct val="0"/>
        </a:spcBef>
        <a:spcAft>
          <a:spcPct val="0"/>
        </a:spcAft>
        <a:defRPr sz="4400">
          <a:solidFill>
            <a:srgbClr val="0D0D0D"/>
          </a:solidFill>
          <a:latin typeface="Calibri" pitchFamily="34" charset="0"/>
        </a:defRPr>
      </a:lvl2pPr>
      <a:lvl3pPr algn="ctr" rtl="0" eaLnBrk="1" fontAlgn="base" hangingPunct="1">
        <a:spcBef>
          <a:spcPct val="0"/>
        </a:spcBef>
        <a:spcAft>
          <a:spcPct val="0"/>
        </a:spcAft>
        <a:defRPr sz="4400">
          <a:solidFill>
            <a:srgbClr val="0D0D0D"/>
          </a:solidFill>
          <a:latin typeface="Calibri" pitchFamily="34" charset="0"/>
        </a:defRPr>
      </a:lvl3pPr>
      <a:lvl4pPr algn="ctr" rtl="0" eaLnBrk="1" fontAlgn="base" hangingPunct="1">
        <a:spcBef>
          <a:spcPct val="0"/>
        </a:spcBef>
        <a:spcAft>
          <a:spcPct val="0"/>
        </a:spcAft>
        <a:defRPr sz="4400">
          <a:solidFill>
            <a:srgbClr val="0D0D0D"/>
          </a:solidFill>
          <a:latin typeface="Calibri" pitchFamily="34" charset="0"/>
        </a:defRPr>
      </a:lvl4pPr>
      <a:lvl5pPr algn="ctr" rtl="0" eaLnBrk="1" fontAlgn="base" hangingPunct="1">
        <a:spcBef>
          <a:spcPct val="0"/>
        </a:spcBef>
        <a:spcAft>
          <a:spcPct val="0"/>
        </a:spcAft>
        <a:defRPr sz="4400">
          <a:solidFill>
            <a:srgbClr val="0D0D0D"/>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0D0D0D"/>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0D0D0D"/>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0D0D0D"/>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0D0D0D"/>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0D0D0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2060"/>
            </a:gs>
            <a:gs pos="999">
              <a:srgbClr val="002060">
                <a:alpha val="99001"/>
              </a:srgbClr>
            </a:gs>
            <a:gs pos="10001">
              <a:srgbClr val="93CDDD">
                <a:alpha val="89999"/>
              </a:srgbClr>
            </a:gs>
            <a:gs pos="17000">
              <a:srgbClr val="F5F4ED">
                <a:alpha val="83000"/>
              </a:srgbClr>
            </a:gs>
            <a:gs pos="100000">
              <a:schemeClr val="tx1">
                <a:alpha val="0"/>
              </a:schemeClr>
            </a:gs>
          </a:gsLst>
          <a:lin ang="18000000"/>
        </a:gradFill>
        <a:effectLst/>
      </p:bgPr>
    </p:bg>
    <p:spTree>
      <p:nvGrpSpPr>
        <p:cNvPr id="1" name=""/>
        <p:cNvGrpSpPr/>
        <p:nvPr/>
      </p:nvGrpSpPr>
      <p:grpSpPr>
        <a:xfrm>
          <a:off x="0" y="0"/>
          <a:ext cx="0" cy="0"/>
          <a:chOff x="0" y="0"/>
          <a:chExt cx="0" cy="0"/>
        </a:xfrm>
      </p:grpSpPr>
      <p:sp>
        <p:nvSpPr>
          <p:cNvPr id="2050" name="Segnaposto titolo 1">
            <a:extLst>
              <a:ext uri="{FF2B5EF4-FFF2-40B4-BE49-F238E27FC236}">
                <a16:creationId xmlns:a16="http://schemas.microsoft.com/office/drawing/2014/main" id="{9945CDA8-1E2D-4493-ADBE-B5738F2D851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2051" name="Segnaposto testo 2">
            <a:extLst>
              <a:ext uri="{FF2B5EF4-FFF2-40B4-BE49-F238E27FC236}">
                <a16:creationId xmlns:a16="http://schemas.microsoft.com/office/drawing/2014/main" id="{96E3FAD0-4F59-48B7-9310-4C5AC1B814D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EC0150B1-F7A6-4908-8706-6E57DA0DA3A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58D1754E-0766-4F92-8F5B-D39710D0048D}"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C20B2747-A761-443E-AE9A-24C0C6D18A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131D12BF-A5C8-4E52-838F-1D7DCB34B11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7906D6-0134-4173-A9D8-8A77CC74A5C5}" type="slidenum">
              <a:rPr lang="it-IT" altLang="en-US"/>
              <a:pPr/>
              <a:t>‹N›</a:t>
            </a:fld>
            <a:endParaRPr lang="it-IT" altLang="en-US"/>
          </a:p>
        </p:txBody>
      </p:sp>
    </p:spTree>
    <p:extLst>
      <p:ext uri="{BB962C8B-B14F-4D97-AF65-F5344CB8AC3E}">
        <p14:creationId xmlns:p14="http://schemas.microsoft.com/office/powerpoint/2010/main" val="1494074161"/>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2060"/>
            </a:gs>
            <a:gs pos="999">
              <a:srgbClr val="002060">
                <a:alpha val="99001"/>
              </a:srgbClr>
            </a:gs>
            <a:gs pos="10001">
              <a:srgbClr val="93CDDD">
                <a:alpha val="89999"/>
              </a:srgbClr>
            </a:gs>
            <a:gs pos="17000">
              <a:srgbClr val="F5F4ED">
                <a:alpha val="83000"/>
              </a:srgbClr>
            </a:gs>
            <a:gs pos="100000">
              <a:schemeClr val="tx1">
                <a:alpha val="0"/>
              </a:schemeClr>
            </a:gs>
          </a:gsLst>
          <a:lin ang="18000000"/>
        </a:gradFill>
        <a:effectLst/>
      </p:bgPr>
    </p:bg>
    <p:spTree>
      <p:nvGrpSpPr>
        <p:cNvPr id="1" name=""/>
        <p:cNvGrpSpPr/>
        <p:nvPr/>
      </p:nvGrpSpPr>
      <p:grpSpPr>
        <a:xfrm>
          <a:off x="0" y="0"/>
          <a:ext cx="0" cy="0"/>
          <a:chOff x="0" y="0"/>
          <a:chExt cx="0" cy="0"/>
        </a:xfrm>
      </p:grpSpPr>
      <p:sp>
        <p:nvSpPr>
          <p:cNvPr id="3074" name="Segnaposto titolo 1">
            <a:extLst>
              <a:ext uri="{FF2B5EF4-FFF2-40B4-BE49-F238E27FC236}">
                <a16:creationId xmlns:a16="http://schemas.microsoft.com/office/drawing/2014/main" id="{75FB8FFF-5DEC-4C0E-AC36-0A4332C2BCF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3075" name="Segnaposto testo 2">
            <a:extLst>
              <a:ext uri="{FF2B5EF4-FFF2-40B4-BE49-F238E27FC236}">
                <a16:creationId xmlns:a16="http://schemas.microsoft.com/office/drawing/2014/main" id="{2973FB49-AEDE-4A1C-9CAB-832FA4FA3BC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FAD79276-BCB0-4274-A2F7-0B19F7D8A73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EDE591F0-1386-4D59-90CE-FD8DC0ECE0DA}"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AE7D8433-A534-42EE-B16D-A690D304B6F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38969597-1512-4BE9-8A39-8C3BC0A7464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AF9125B-ED18-4BAD-9AEE-474FD191CB6B}" type="slidenum">
              <a:rPr lang="it-IT" altLang="en-US"/>
              <a:pPr/>
              <a:t>‹N›</a:t>
            </a:fld>
            <a:endParaRPr lang="it-IT" altLang="en-US"/>
          </a:p>
        </p:txBody>
      </p:sp>
    </p:spTree>
    <p:extLst>
      <p:ext uri="{BB962C8B-B14F-4D97-AF65-F5344CB8AC3E}">
        <p14:creationId xmlns:p14="http://schemas.microsoft.com/office/powerpoint/2010/main" val="3209861996"/>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2060"/>
            </a:gs>
            <a:gs pos="999">
              <a:srgbClr val="002060">
                <a:alpha val="99001"/>
              </a:srgbClr>
            </a:gs>
            <a:gs pos="10001">
              <a:srgbClr val="93CDDD">
                <a:alpha val="89999"/>
              </a:srgbClr>
            </a:gs>
            <a:gs pos="17000">
              <a:srgbClr val="F5F4ED">
                <a:alpha val="83000"/>
              </a:srgbClr>
            </a:gs>
            <a:gs pos="100000">
              <a:schemeClr val="tx1">
                <a:alpha val="0"/>
              </a:schemeClr>
            </a:gs>
          </a:gsLst>
          <a:lin ang="18000000"/>
        </a:gradFill>
        <a:effectLst/>
      </p:bgPr>
    </p:bg>
    <p:spTree>
      <p:nvGrpSpPr>
        <p:cNvPr id="1" name=""/>
        <p:cNvGrpSpPr/>
        <p:nvPr/>
      </p:nvGrpSpPr>
      <p:grpSpPr>
        <a:xfrm>
          <a:off x="0" y="0"/>
          <a:ext cx="0" cy="0"/>
          <a:chOff x="0" y="0"/>
          <a:chExt cx="0" cy="0"/>
        </a:xfrm>
      </p:grpSpPr>
      <p:sp>
        <p:nvSpPr>
          <p:cNvPr id="4098" name="Segnaposto titolo 1">
            <a:extLst>
              <a:ext uri="{FF2B5EF4-FFF2-40B4-BE49-F238E27FC236}">
                <a16:creationId xmlns:a16="http://schemas.microsoft.com/office/drawing/2014/main" id="{1B397EB9-6168-4F6F-A709-3EAF5ACFA8D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4099" name="Segnaposto testo 2">
            <a:extLst>
              <a:ext uri="{FF2B5EF4-FFF2-40B4-BE49-F238E27FC236}">
                <a16:creationId xmlns:a16="http://schemas.microsoft.com/office/drawing/2014/main" id="{04D4E709-48E5-41A2-BD06-2C9E17319EE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CA67AC02-7AF1-4019-B5B3-AC4B181AC16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75BA0B9B-5017-43D7-AACC-CF1BE39D9D49}" type="datetimeFigureOut">
              <a:rPr lang="it-IT"/>
              <a:pPr>
                <a:defRPr/>
              </a:pPr>
              <a:t>22/12/2020</a:t>
            </a:fld>
            <a:endParaRPr lang="it-IT"/>
          </a:p>
        </p:txBody>
      </p:sp>
      <p:sp>
        <p:nvSpPr>
          <p:cNvPr id="5" name="Segnaposto piè di pagina 4">
            <a:extLst>
              <a:ext uri="{FF2B5EF4-FFF2-40B4-BE49-F238E27FC236}">
                <a16:creationId xmlns:a16="http://schemas.microsoft.com/office/drawing/2014/main" id="{E9542F4E-7666-4D98-8760-8C9E07AE95E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7C14BF7F-A85D-4385-83B6-B6459B564B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BAD10E3-C9C3-4C3E-8971-DB18634BE287}" type="slidenum">
              <a:rPr lang="it-IT" altLang="en-US"/>
              <a:pPr/>
              <a:t>‹N›</a:t>
            </a:fld>
            <a:endParaRPr lang="it-IT" altLang="en-US"/>
          </a:p>
        </p:txBody>
      </p:sp>
    </p:spTree>
    <p:extLst>
      <p:ext uri="{BB962C8B-B14F-4D97-AF65-F5344CB8AC3E}">
        <p14:creationId xmlns:p14="http://schemas.microsoft.com/office/powerpoint/2010/main" val="643169342"/>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r3SB9CArkP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69C3E5-4603-41C2-82BE-ABEA8F5B07E3}"/>
              </a:ext>
            </a:extLst>
          </p:cNvPr>
          <p:cNvSpPr>
            <a:spLocks noGrp="1"/>
          </p:cNvSpPr>
          <p:nvPr>
            <p:ph type="ctrTitle"/>
          </p:nvPr>
        </p:nvSpPr>
        <p:spPr>
          <a:xfrm>
            <a:off x="369870" y="1011737"/>
            <a:ext cx="11445411" cy="3327734"/>
          </a:xfrm>
        </p:spPr>
        <p:txBody>
          <a:bodyPr anchor="b">
            <a:normAutofit/>
          </a:bodyPr>
          <a:lstStyle/>
          <a:p>
            <a:pPr algn="ctr"/>
            <a:r>
              <a:rPr lang="en-GB" sz="5400" b="1" spc="0" dirty="0">
                <a:ln w="22225">
                  <a:solidFill>
                    <a:schemeClr val="accent2"/>
                  </a:solidFill>
                  <a:prstDash val="solid"/>
                </a:ln>
                <a:solidFill>
                  <a:schemeClr val="accent2">
                    <a:lumMod val="40000"/>
                    <a:lumOff val="60000"/>
                  </a:schemeClr>
                </a:solidFill>
              </a:rPr>
              <a:t>English for Banking – Vocabulary</a:t>
            </a:r>
            <a:br>
              <a:rPr lang="en-GB" sz="5400" b="1" spc="0" dirty="0">
                <a:ln w="22225">
                  <a:solidFill>
                    <a:schemeClr val="accent2"/>
                  </a:solidFill>
                  <a:prstDash val="solid"/>
                </a:ln>
                <a:solidFill>
                  <a:schemeClr val="accent2">
                    <a:lumMod val="40000"/>
                    <a:lumOff val="60000"/>
                  </a:schemeClr>
                </a:solidFill>
              </a:rPr>
            </a:br>
            <a:r>
              <a:rPr lang="en-GB" sz="3000" b="1" spc="0" dirty="0">
                <a:ln w="22225">
                  <a:solidFill>
                    <a:schemeClr val="accent2"/>
                  </a:solidFill>
                  <a:prstDash val="solid"/>
                </a:ln>
                <a:solidFill>
                  <a:schemeClr val="accent2">
                    <a:lumMod val="40000"/>
                    <a:lumOff val="60000"/>
                  </a:schemeClr>
                </a:solidFill>
              </a:rPr>
              <a:t>Roberta Grandi</a:t>
            </a:r>
            <a:br>
              <a:rPr lang="en-GB" sz="3000" b="1" spc="0" dirty="0">
                <a:ln w="22225">
                  <a:solidFill>
                    <a:schemeClr val="accent2"/>
                  </a:solidFill>
                  <a:prstDash val="solid"/>
                </a:ln>
                <a:solidFill>
                  <a:schemeClr val="accent2">
                    <a:lumMod val="40000"/>
                    <a:lumOff val="60000"/>
                  </a:schemeClr>
                </a:solidFill>
              </a:rPr>
            </a:br>
            <a:r>
              <a:rPr lang="en-GB" sz="3000" b="1" spc="0" dirty="0" err="1">
                <a:ln w="22225">
                  <a:solidFill>
                    <a:schemeClr val="accent2"/>
                  </a:solidFill>
                  <a:prstDash val="solid"/>
                </a:ln>
                <a:solidFill>
                  <a:schemeClr val="accent2">
                    <a:lumMod val="40000"/>
                    <a:lumOff val="60000"/>
                  </a:schemeClr>
                </a:solidFill>
              </a:rPr>
              <a:t>Università</a:t>
            </a:r>
            <a:r>
              <a:rPr lang="en-GB" sz="3000" b="1" spc="0" dirty="0">
                <a:ln w="22225">
                  <a:solidFill>
                    <a:schemeClr val="accent2"/>
                  </a:solidFill>
                  <a:prstDash val="solid"/>
                </a:ln>
                <a:solidFill>
                  <a:schemeClr val="accent2">
                    <a:lumMod val="40000"/>
                    <a:lumOff val="60000"/>
                  </a:schemeClr>
                </a:solidFill>
              </a:rPr>
              <a:t> </a:t>
            </a:r>
            <a:r>
              <a:rPr lang="en-GB" sz="3000" b="1" spc="0" dirty="0" err="1">
                <a:ln w="22225">
                  <a:solidFill>
                    <a:schemeClr val="accent2"/>
                  </a:solidFill>
                  <a:prstDash val="solid"/>
                </a:ln>
                <a:solidFill>
                  <a:schemeClr val="accent2">
                    <a:lumMod val="40000"/>
                    <a:lumOff val="60000"/>
                  </a:schemeClr>
                </a:solidFill>
              </a:rPr>
              <a:t>della</a:t>
            </a:r>
            <a:r>
              <a:rPr lang="en-GB" sz="3000" b="1" spc="0" dirty="0">
                <a:ln w="22225">
                  <a:solidFill>
                    <a:schemeClr val="accent2"/>
                  </a:solidFill>
                  <a:prstDash val="solid"/>
                </a:ln>
                <a:solidFill>
                  <a:schemeClr val="accent2">
                    <a:lumMod val="40000"/>
                    <a:lumOff val="60000"/>
                  </a:schemeClr>
                </a:solidFill>
              </a:rPr>
              <a:t> Valle d’Aosta</a:t>
            </a:r>
          </a:p>
        </p:txBody>
      </p:sp>
      <p:sp>
        <p:nvSpPr>
          <p:cNvPr id="3" name="Sottotitolo 2">
            <a:extLst>
              <a:ext uri="{FF2B5EF4-FFF2-40B4-BE49-F238E27FC236}">
                <a16:creationId xmlns:a16="http://schemas.microsoft.com/office/drawing/2014/main" id="{F73E79B9-BFF6-42AA-8DB7-2724D61F5A01}"/>
              </a:ext>
            </a:extLst>
          </p:cNvPr>
          <p:cNvSpPr>
            <a:spLocks noGrp="1"/>
          </p:cNvSpPr>
          <p:nvPr>
            <p:ph type="subTitle" idx="1"/>
          </p:nvPr>
        </p:nvSpPr>
        <p:spPr>
          <a:xfrm>
            <a:off x="990095" y="4621235"/>
            <a:ext cx="10177914" cy="1225028"/>
          </a:xfrm>
        </p:spPr>
        <p:txBody>
          <a:bodyPr anchor="t">
            <a:normAutofit fontScale="92500" lnSpcReduction="20000"/>
          </a:bodyPr>
          <a:lstStyle/>
          <a:p>
            <a:pPr algn="ctr">
              <a:spcAft>
                <a:spcPts val="600"/>
              </a:spcAft>
            </a:pPr>
            <a:r>
              <a:rPr lang="en-GB" sz="3000" b="1" cap="none" spc="0" dirty="0">
                <a:ln w="12700">
                  <a:solidFill>
                    <a:schemeClr val="accent1"/>
                  </a:solidFill>
                  <a:prstDash val="solid"/>
                </a:ln>
                <a:solidFill>
                  <a:schemeClr val="tx2"/>
                </a:solidFill>
                <a:effectLst>
                  <a:outerShdw dist="38100" dir="2640000" algn="bl" rotWithShape="0">
                    <a:schemeClr val="accent1"/>
                  </a:outerShdw>
                </a:effectLst>
              </a:rPr>
              <a:t>The material used in this lesson is adapted from Ian </a:t>
            </a:r>
            <a:r>
              <a:rPr lang="en-GB" sz="3000" b="1" cap="none" spc="0" dirty="0" err="1">
                <a:ln w="12700">
                  <a:solidFill>
                    <a:schemeClr val="accent1"/>
                  </a:solidFill>
                  <a:prstDash val="solid"/>
                </a:ln>
                <a:solidFill>
                  <a:schemeClr val="tx2"/>
                </a:solidFill>
                <a:effectLst>
                  <a:outerShdw dist="38100" dir="2640000" algn="bl" rotWithShape="0">
                    <a:schemeClr val="accent1"/>
                  </a:outerShdw>
                </a:effectLst>
              </a:rPr>
              <a:t>Mackezie</a:t>
            </a:r>
            <a:r>
              <a:rPr lang="en-GB" sz="3000" b="1" i="1" cap="none" spc="0" dirty="0">
                <a:ln w="12700">
                  <a:solidFill>
                    <a:schemeClr val="accent1"/>
                  </a:solidFill>
                  <a:prstDash val="solid"/>
                </a:ln>
                <a:solidFill>
                  <a:schemeClr val="tx2"/>
                </a:solidFill>
                <a:effectLst>
                  <a:outerShdw dist="38100" dir="2640000" algn="bl" rotWithShape="0">
                    <a:schemeClr val="accent1"/>
                  </a:outerShdw>
                </a:effectLst>
              </a:rPr>
              <a:t>, English for  Business Studies. A course for Business studies and Economics students</a:t>
            </a:r>
            <a:r>
              <a:rPr lang="en-GB" sz="3000" b="1" cap="none" spc="0" dirty="0">
                <a:ln w="12700">
                  <a:solidFill>
                    <a:schemeClr val="accent1"/>
                  </a:solidFill>
                  <a:prstDash val="solid"/>
                </a:ln>
                <a:solidFill>
                  <a:schemeClr val="tx2"/>
                </a:solidFill>
                <a:effectLst>
                  <a:outerShdw dist="38100" dir="2640000" algn="bl" rotWithShape="0">
                    <a:schemeClr val="accent1"/>
                  </a:outerShdw>
                </a:effectLst>
              </a:rPr>
              <a:t>, Cambridge UP, 2010</a:t>
            </a:r>
          </a:p>
        </p:txBody>
      </p:sp>
    </p:spTree>
    <p:extLst>
      <p:ext uri="{BB962C8B-B14F-4D97-AF65-F5344CB8AC3E}">
        <p14:creationId xmlns:p14="http://schemas.microsoft.com/office/powerpoint/2010/main" val="407444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EA1C598-03E5-4AE9-ACAD-B101E5E6A813}"/>
              </a:ext>
            </a:extLst>
          </p:cNvPr>
          <p:cNvSpPr>
            <a:spLocks noGrp="1"/>
          </p:cNvSpPr>
          <p:nvPr>
            <p:ph type="title"/>
          </p:nvPr>
        </p:nvSpPr>
        <p:spPr/>
        <p:txBody>
          <a:bodyPr/>
          <a:lstStyle/>
          <a:p>
            <a:endParaRPr lang="en-GB"/>
          </a:p>
        </p:txBody>
      </p:sp>
      <p:graphicFrame>
        <p:nvGraphicFramePr>
          <p:cNvPr id="4" name="Tabella 4">
            <a:extLst>
              <a:ext uri="{FF2B5EF4-FFF2-40B4-BE49-F238E27FC236}">
                <a16:creationId xmlns:a16="http://schemas.microsoft.com/office/drawing/2014/main" id="{F5207A99-7830-408E-9EAC-EE3BFBBAE507}"/>
              </a:ext>
            </a:extLst>
          </p:cNvPr>
          <p:cNvGraphicFramePr>
            <a:graphicFrameLocks noGrp="1"/>
          </p:cNvGraphicFramePr>
          <p:nvPr>
            <p:ph idx="1"/>
            <p:extLst>
              <p:ext uri="{D42A27DB-BD31-4B8C-83A1-F6EECF244321}">
                <p14:modId xmlns:p14="http://schemas.microsoft.com/office/powerpoint/2010/main" val="2579770504"/>
              </p:ext>
            </p:extLst>
          </p:nvPr>
        </p:nvGraphicFramePr>
        <p:xfrm>
          <a:off x="198304" y="2025036"/>
          <a:ext cx="2038119" cy="2590800"/>
        </p:xfrm>
        <a:graphic>
          <a:graphicData uri="http://schemas.openxmlformats.org/drawingml/2006/table">
            <a:tbl>
              <a:tblPr firstRow="1" bandRow="1">
                <a:tableStyleId>{8799B23B-EC83-4686-B30A-512413B5E67A}</a:tableStyleId>
              </a:tblPr>
              <a:tblGrid>
                <a:gridCol w="2038119">
                  <a:extLst>
                    <a:ext uri="{9D8B030D-6E8A-4147-A177-3AD203B41FA5}">
                      <a16:colId xmlns:a16="http://schemas.microsoft.com/office/drawing/2014/main" val="2048578723"/>
                    </a:ext>
                  </a:extLst>
                </a:gridCol>
              </a:tblGrid>
              <a:tr h="370840">
                <a:tc>
                  <a:txBody>
                    <a:bodyPr/>
                    <a:lstStyle/>
                    <a:p>
                      <a:r>
                        <a:rPr lang="en-GB" sz="2000" b="1" dirty="0"/>
                        <a:t>a) Credit card</a:t>
                      </a:r>
                    </a:p>
                  </a:txBody>
                  <a:tcPr marL="363694" marR="363694"/>
                </a:tc>
                <a:extLst>
                  <a:ext uri="{0D108BD9-81ED-4DB2-BD59-A6C34878D82A}">
                    <a16:rowId xmlns:a16="http://schemas.microsoft.com/office/drawing/2014/main" val="3168576531"/>
                  </a:ext>
                </a:extLst>
              </a:tr>
              <a:tr h="370840">
                <a:tc>
                  <a:txBody>
                    <a:bodyPr/>
                    <a:lstStyle/>
                    <a:p>
                      <a:r>
                        <a:rPr lang="en-GB" sz="2000" b="1" dirty="0"/>
                        <a:t>b) Debit card</a:t>
                      </a:r>
                    </a:p>
                  </a:txBody>
                  <a:tcPr marL="363694" marR="363694"/>
                </a:tc>
                <a:extLst>
                  <a:ext uri="{0D108BD9-81ED-4DB2-BD59-A6C34878D82A}">
                    <a16:rowId xmlns:a16="http://schemas.microsoft.com/office/drawing/2014/main" val="3537433495"/>
                  </a:ext>
                </a:extLst>
              </a:tr>
              <a:tr h="370840">
                <a:tc>
                  <a:txBody>
                    <a:bodyPr/>
                    <a:lstStyle/>
                    <a:p>
                      <a:r>
                        <a:rPr lang="en-GB" sz="2000" b="1" dirty="0"/>
                        <a:t>c) Loan</a:t>
                      </a:r>
                    </a:p>
                  </a:txBody>
                  <a:tcPr marL="363694" marR="363694"/>
                </a:tc>
                <a:extLst>
                  <a:ext uri="{0D108BD9-81ED-4DB2-BD59-A6C34878D82A}">
                    <a16:rowId xmlns:a16="http://schemas.microsoft.com/office/drawing/2014/main" val="1688372135"/>
                  </a:ext>
                </a:extLst>
              </a:tr>
              <a:tr h="370840">
                <a:tc>
                  <a:txBody>
                    <a:bodyPr/>
                    <a:lstStyle/>
                    <a:p>
                      <a:r>
                        <a:rPr lang="en-GB" sz="2000" b="1" dirty="0"/>
                        <a:t>d) Mortgage</a:t>
                      </a:r>
                    </a:p>
                  </a:txBody>
                  <a:tcPr marL="363694" marR="363694"/>
                </a:tc>
                <a:extLst>
                  <a:ext uri="{0D108BD9-81ED-4DB2-BD59-A6C34878D82A}">
                    <a16:rowId xmlns:a16="http://schemas.microsoft.com/office/drawing/2014/main" val="4018023057"/>
                  </a:ext>
                </a:extLst>
              </a:tr>
              <a:tr h="190300">
                <a:tc>
                  <a:txBody>
                    <a:bodyPr/>
                    <a:lstStyle/>
                    <a:p>
                      <a:r>
                        <a:rPr lang="en-GB" sz="2000" b="1" dirty="0"/>
                        <a:t>e) Overdraft </a:t>
                      </a:r>
                    </a:p>
                  </a:txBody>
                  <a:tcPr marL="363694" marR="363694"/>
                </a:tc>
                <a:extLst>
                  <a:ext uri="{0D108BD9-81ED-4DB2-BD59-A6C34878D82A}">
                    <a16:rowId xmlns:a16="http://schemas.microsoft.com/office/drawing/2014/main" val="1488120158"/>
                  </a:ext>
                </a:extLst>
              </a:tr>
            </a:tbl>
          </a:graphicData>
        </a:graphic>
      </p:graphicFrame>
      <p:graphicFrame>
        <p:nvGraphicFramePr>
          <p:cNvPr id="10" name="Tabella 10">
            <a:extLst>
              <a:ext uri="{FF2B5EF4-FFF2-40B4-BE49-F238E27FC236}">
                <a16:creationId xmlns:a16="http://schemas.microsoft.com/office/drawing/2014/main" id="{7A2B3F5B-C834-4673-907A-3101888A0DD7}"/>
              </a:ext>
            </a:extLst>
          </p:cNvPr>
          <p:cNvGraphicFramePr>
            <a:graphicFrameLocks noGrp="1"/>
          </p:cNvGraphicFramePr>
          <p:nvPr>
            <p:extLst>
              <p:ext uri="{D42A27DB-BD31-4B8C-83A1-F6EECF244321}">
                <p14:modId xmlns:p14="http://schemas.microsoft.com/office/powerpoint/2010/main" val="1106142862"/>
              </p:ext>
            </p:extLst>
          </p:nvPr>
        </p:nvGraphicFramePr>
        <p:xfrm>
          <a:off x="2365283" y="1737360"/>
          <a:ext cx="9737674" cy="3810000"/>
        </p:xfrm>
        <a:graphic>
          <a:graphicData uri="http://schemas.openxmlformats.org/drawingml/2006/table">
            <a:tbl>
              <a:tblPr firstRow="1" bandRow="1">
                <a:tableStyleId>{5DA37D80-6434-44D0-A028-1B22A696006F}</a:tableStyleId>
              </a:tblPr>
              <a:tblGrid>
                <a:gridCol w="9737674">
                  <a:extLst>
                    <a:ext uri="{9D8B030D-6E8A-4147-A177-3AD203B41FA5}">
                      <a16:colId xmlns:a16="http://schemas.microsoft.com/office/drawing/2014/main" val="1088286573"/>
                    </a:ext>
                  </a:extLst>
                </a:gridCol>
              </a:tblGrid>
              <a:tr h="384453">
                <a:tc>
                  <a:txBody>
                    <a:bodyPr/>
                    <a:lstStyle/>
                    <a:p>
                      <a:r>
                        <a:rPr lang="en-GB" sz="2000" dirty="0"/>
                        <a:t>1) </a:t>
                      </a:r>
                      <a:r>
                        <a:rPr lang="en-GB" sz="2000" b="0" dirty="0"/>
                        <a:t>The advance of a specified sum of money used to buy real estate (</a:t>
                      </a:r>
                      <a:r>
                        <a:rPr lang="en-GB" sz="2000" b="0" dirty="0" err="1"/>
                        <a:t>AmE</a:t>
                      </a:r>
                      <a:r>
                        <a:rPr lang="en-GB" sz="2000" b="0" dirty="0"/>
                        <a:t>). It is secured by the property(</a:t>
                      </a:r>
                      <a:r>
                        <a:rPr lang="en-GB" sz="2000" b="0" dirty="0" err="1"/>
                        <a:t>BrE</a:t>
                      </a:r>
                      <a:r>
                        <a:rPr lang="en-GB" sz="2000" b="0" dirty="0"/>
                        <a:t>)  it is used to purchase. </a:t>
                      </a:r>
                    </a:p>
                  </a:txBody>
                  <a:tcPr/>
                </a:tc>
                <a:extLst>
                  <a:ext uri="{0D108BD9-81ED-4DB2-BD59-A6C34878D82A}">
                    <a16:rowId xmlns:a16="http://schemas.microsoft.com/office/drawing/2014/main" val="3748981352"/>
                  </a:ext>
                </a:extLst>
              </a:tr>
              <a:tr h="384453">
                <a:tc>
                  <a:txBody>
                    <a:bodyPr/>
                    <a:lstStyle/>
                    <a:p>
                      <a:r>
                        <a:rPr lang="en-GB" sz="2000" b="1" dirty="0"/>
                        <a:t>2) </a:t>
                      </a:r>
                      <a:r>
                        <a:rPr lang="en-GB" sz="2000" b="0" dirty="0"/>
                        <a:t>The possibility to borrow money by spending more than you have on your bank account.</a:t>
                      </a:r>
                    </a:p>
                  </a:txBody>
                  <a:tcPr/>
                </a:tc>
                <a:extLst>
                  <a:ext uri="{0D108BD9-81ED-4DB2-BD59-A6C34878D82A}">
                    <a16:rowId xmlns:a16="http://schemas.microsoft.com/office/drawing/2014/main" val="2078586456"/>
                  </a:ext>
                </a:extLst>
              </a:tr>
              <a:tr h="384453">
                <a:tc>
                  <a:txBody>
                    <a:bodyPr/>
                    <a:lstStyle/>
                    <a:p>
                      <a:r>
                        <a:rPr lang="en-GB" sz="2000" b="1" u="none" noProof="0" dirty="0">
                          <a:solidFill>
                            <a:schemeClr val="tx1"/>
                          </a:solidFill>
                        </a:rPr>
                        <a:t>3) </a:t>
                      </a:r>
                      <a:r>
                        <a:rPr lang="en-GB" sz="2000" b="0" u="none" noProof="0" dirty="0">
                          <a:solidFill>
                            <a:schemeClr val="tx1"/>
                          </a:solidFill>
                        </a:rPr>
                        <a:t>A card entitling the owner to use funds from the issuing company up to a certain limit. When one does this, the issuing company effectively gives the card holder a loan for the amount of the good or service, which the holder is expected to repay. </a:t>
                      </a:r>
                    </a:p>
                  </a:txBody>
                  <a:tcPr/>
                </a:tc>
                <a:extLst>
                  <a:ext uri="{0D108BD9-81ED-4DB2-BD59-A6C34878D82A}">
                    <a16:rowId xmlns:a16="http://schemas.microsoft.com/office/drawing/2014/main" val="498745996"/>
                  </a:ext>
                </a:extLst>
              </a:tr>
              <a:tr h="384453">
                <a:tc>
                  <a:txBody>
                    <a:bodyPr/>
                    <a:lstStyle/>
                    <a:p>
                      <a:r>
                        <a:rPr lang="en-GB" sz="2000" b="1" dirty="0"/>
                        <a:t>4) </a:t>
                      </a:r>
                      <a:r>
                        <a:rPr lang="en-GB" sz="2000" b="0" dirty="0"/>
                        <a:t>The extension of money from one party to another with the agreement that the money will be repaid. They may be guaranteed by collateral. </a:t>
                      </a:r>
                    </a:p>
                  </a:txBody>
                  <a:tcPr/>
                </a:tc>
                <a:extLst>
                  <a:ext uri="{0D108BD9-81ED-4DB2-BD59-A6C34878D82A}">
                    <a16:rowId xmlns:a16="http://schemas.microsoft.com/office/drawing/2014/main" val="3583088792"/>
                  </a:ext>
                </a:extLst>
              </a:tr>
              <a:tr h="259936">
                <a:tc>
                  <a:txBody>
                    <a:bodyPr/>
                    <a:lstStyle/>
                    <a:p>
                      <a:r>
                        <a:rPr lang="en-GB" sz="2000" b="1" dirty="0"/>
                        <a:t>5) </a:t>
                      </a:r>
                      <a:r>
                        <a:rPr lang="en-GB" sz="2000" b="0" dirty="0"/>
                        <a:t>A card entitling the owner to make automatic withdrawals from a bank account to make purchases or to receive cash. That is, when one uses it, the issuing bank transfers funds from the holder's account to the seller electronically. </a:t>
                      </a:r>
                    </a:p>
                  </a:txBody>
                  <a:tcPr/>
                </a:tc>
                <a:extLst>
                  <a:ext uri="{0D108BD9-81ED-4DB2-BD59-A6C34878D82A}">
                    <a16:rowId xmlns:a16="http://schemas.microsoft.com/office/drawing/2014/main" val="3314628094"/>
                  </a:ext>
                </a:extLst>
              </a:tr>
            </a:tbl>
          </a:graphicData>
        </a:graphic>
      </p:graphicFrame>
      <p:sp>
        <p:nvSpPr>
          <p:cNvPr id="7" name="Titolo 1">
            <a:extLst>
              <a:ext uri="{FF2B5EF4-FFF2-40B4-BE49-F238E27FC236}">
                <a16:creationId xmlns:a16="http://schemas.microsoft.com/office/drawing/2014/main" id="{DB39614B-531A-46C4-90C0-F7C7A64E8138}"/>
              </a:ext>
            </a:extLst>
          </p:cNvPr>
          <p:cNvSpPr txBox="1">
            <a:spLocks/>
          </p:cNvSpPr>
          <p:nvPr/>
        </p:nvSpPr>
        <p:spPr>
          <a:xfrm>
            <a:off x="838200" y="406222"/>
            <a:ext cx="10515600" cy="79585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97500" lnSpcReduction="10000"/>
          </a:bodyPr>
          <a:lstStyle>
            <a:lvl1pPr marL="0"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000" b="1" dirty="0"/>
              <a:t>Banking vocabulary: Back to the basics</a:t>
            </a:r>
            <a:br>
              <a:rPr lang="en-GB" sz="3000" dirty="0"/>
            </a:br>
            <a:r>
              <a:rPr lang="en-GB" sz="3000" dirty="0"/>
              <a:t>Match the words with their definitions (p. 73)</a:t>
            </a:r>
          </a:p>
        </p:txBody>
      </p:sp>
    </p:spTree>
    <p:extLst>
      <p:ext uri="{BB962C8B-B14F-4D97-AF65-F5344CB8AC3E}">
        <p14:creationId xmlns:p14="http://schemas.microsoft.com/office/powerpoint/2010/main" val="186768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EA1C598-03E5-4AE9-ACAD-B101E5E6A813}"/>
              </a:ext>
            </a:extLst>
          </p:cNvPr>
          <p:cNvSpPr>
            <a:spLocks noGrp="1"/>
          </p:cNvSpPr>
          <p:nvPr>
            <p:ph type="title"/>
          </p:nvPr>
        </p:nvSpPr>
        <p:spPr/>
        <p:txBody>
          <a:bodyPr/>
          <a:lstStyle/>
          <a:p>
            <a:endParaRPr lang="en-GB"/>
          </a:p>
        </p:txBody>
      </p:sp>
      <p:graphicFrame>
        <p:nvGraphicFramePr>
          <p:cNvPr id="10" name="Tabella 10">
            <a:extLst>
              <a:ext uri="{FF2B5EF4-FFF2-40B4-BE49-F238E27FC236}">
                <a16:creationId xmlns:a16="http://schemas.microsoft.com/office/drawing/2014/main" id="{7A2B3F5B-C834-4673-907A-3101888A0DD7}"/>
              </a:ext>
            </a:extLst>
          </p:cNvPr>
          <p:cNvGraphicFramePr>
            <a:graphicFrameLocks noGrp="1"/>
          </p:cNvGraphicFramePr>
          <p:nvPr>
            <p:extLst>
              <p:ext uri="{D42A27DB-BD31-4B8C-83A1-F6EECF244321}">
                <p14:modId xmlns:p14="http://schemas.microsoft.com/office/powerpoint/2010/main" val="3705775405"/>
              </p:ext>
            </p:extLst>
          </p:nvPr>
        </p:nvGraphicFramePr>
        <p:xfrm>
          <a:off x="2365283" y="1737360"/>
          <a:ext cx="9737674" cy="3810000"/>
        </p:xfrm>
        <a:graphic>
          <a:graphicData uri="http://schemas.openxmlformats.org/drawingml/2006/table">
            <a:tbl>
              <a:tblPr firstRow="1" bandRow="1">
                <a:tableStyleId>{5DA37D80-6434-44D0-A028-1B22A696006F}</a:tableStyleId>
              </a:tblPr>
              <a:tblGrid>
                <a:gridCol w="9737674">
                  <a:extLst>
                    <a:ext uri="{9D8B030D-6E8A-4147-A177-3AD203B41FA5}">
                      <a16:colId xmlns:a16="http://schemas.microsoft.com/office/drawing/2014/main" val="1088286573"/>
                    </a:ext>
                  </a:extLst>
                </a:gridCol>
              </a:tblGrid>
              <a:tr h="384453">
                <a:tc>
                  <a:txBody>
                    <a:bodyPr/>
                    <a:lstStyle/>
                    <a:p>
                      <a:r>
                        <a:rPr lang="en-GB" sz="2000" dirty="0"/>
                        <a:t>1) </a:t>
                      </a:r>
                      <a:r>
                        <a:rPr lang="en-GB" sz="2000" b="0" dirty="0"/>
                        <a:t>The advance of a specified sum of money used to buy real estate (</a:t>
                      </a:r>
                      <a:r>
                        <a:rPr lang="en-GB" sz="2000" b="0" dirty="0" err="1"/>
                        <a:t>AmE</a:t>
                      </a:r>
                      <a:r>
                        <a:rPr lang="en-GB" sz="2000" b="0" dirty="0"/>
                        <a:t>). It is secured by the property(</a:t>
                      </a:r>
                      <a:r>
                        <a:rPr lang="en-GB" sz="2000" b="0" dirty="0" err="1"/>
                        <a:t>BrE</a:t>
                      </a:r>
                      <a:r>
                        <a:rPr lang="en-GB" sz="2000" b="0" dirty="0"/>
                        <a:t>)  it is used to purchase. </a:t>
                      </a:r>
                    </a:p>
                  </a:txBody>
                  <a:tcPr/>
                </a:tc>
                <a:extLst>
                  <a:ext uri="{0D108BD9-81ED-4DB2-BD59-A6C34878D82A}">
                    <a16:rowId xmlns:a16="http://schemas.microsoft.com/office/drawing/2014/main" val="3748981352"/>
                  </a:ext>
                </a:extLst>
              </a:tr>
              <a:tr h="384453">
                <a:tc>
                  <a:txBody>
                    <a:bodyPr/>
                    <a:lstStyle/>
                    <a:p>
                      <a:r>
                        <a:rPr lang="en-GB" sz="2000" b="1" dirty="0"/>
                        <a:t>2) </a:t>
                      </a:r>
                      <a:r>
                        <a:rPr lang="en-GB" sz="2000" b="0" dirty="0"/>
                        <a:t>The possibility to borrow money by spending more than you have on your bank account.</a:t>
                      </a:r>
                    </a:p>
                  </a:txBody>
                  <a:tcPr/>
                </a:tc>
                <a:extLst>
                  <a:ext uri="{0D108BD9-81ED-4DB2-BD59-A6C34878D82A}">
                    <a16:rowId xmlns:a16="http://schemas.microsoft.com/office/drawing/2014/main" val="2078586456"/>
                  </a:ext>
                </a:extLst>
              </a:tr>
              <a:tr h="384453">
                <a:tc>
                  <a:txBody>
                    <a:bodyPr/>
                    <a:lstStyle/>
                    <a:p>
                      <a:r>
                        <a:rPr lang="en-GB" sz="2000" b="1" u="none" noProof="0" dirty="0">
                          <a:solidFill>
                            <a:schemeClr val="tx1"/>
                          </a:solidFill>
                        </a:rPr>
                        <a:t>3) </a:t>
                      </a:r>
                      <a:r>
                        <a:rPr lang="en-GB" sz="2000" b="0" u="none" noProof="0" dirty="0">
                          <a:solidFill>
                            <a:schemeClr val="tx1"/>
                          </a:solidFill>
                        </a:rPr>
                        <a:t>A card entitling the owner to use funds from the issuing company up to a certain limit. When one does this, the issuing company effectively gives the card holder a loan for the amount of the good or service, which the holder is expected to repay. </a:t>
                      </a:r>
                    </a:p>
                  </a:txBody>
                  <a:tcPr/>
                </a:tc>
                <a:extLst>
                  <a:ext uri="{0D108BD9-81ED-4DB2-BD59-A6C34878D82A}">
                    <a16:rowId xmlns:a16="http://schemas.microsoft.com/office/drawing/2014/main" val="498745996"/>
                  </a:ext>
                </a:extLst>
              </a:tr>
              <a:tr h="384453">
                <a:tc>
                  <a:txBody>
                    <a:bodyPr/>
                    <a:lstStyle/>
                    <a:p>
                      <a:r>
                        <a:rPr lang="en-GB" sz="2000" b="1" dirty="0"/>
                        <a:t>4) </a:t>
                      </a:r>
                      <a:r>
                        <a:rPr lang="en-GB" sz="2000" b="0" dirty="0"/>
                        <a:t>The extension of money from one party to another with the agreement that the money will be repaid. They may be guaranteed by collateral. </a:t>
                      </a:r>
                    </a:p>
                  </a:txBody>
                  <a:tcPr/>
                </a:tc>
                <a:extLst>
                  <a:ext uri="{0D108BD9-81ED-4DB2-BD59-A6C34878D82A}">
                    <a16:rowId xmlns:a16="http://schemas.microsoft.com/office/drawing/2014/main" val="3583088792"/>
                  </a:ext>
                </a:extLst>
              </a:tr>
              <a:tr h="259936">
                <a:tc>
                  <a:txBody>
                    <a:bodyPr/>
                    <a:lstStyle/>
                    <a:p>
                      <a:r>
                        <a:rPr lang="en-GB" sz="2000" b="1" dirty="0"/>
                        <a:t>5) </a:t>
                      </a:r>
                      <a:r>
                        <a:rPr lang="en-GB" sz="2000" b="0" dirty="0"/>
                        <a:t>A card entitling the owner to make automatic withdrawals from a bank account to make purchases or to receive cash. That is, when one </a:t>
                      </a:r>
                      <a:r>
                        <a:rPr lang="en-GB" sz="2000" b="0"/>
                        <a:t>uses it</a:t>
                      </a:r>
                      <a:r>
                        <a:rPr lang="en-GB" sz="2000" b="0" dirty="0"/>
                        <a:t>, the issuing bank transfers funds from the holder's account to the seller electronically. </a:t>
                      </a:r>
                    </a:p>
                  </a:txBody>
                  <a:tcPr/>
                </a:tc>
                <a:extLst>
                  <a:ext uri="{0D108BD9-81ED-4DB2-BD59-A6C34878D82A}">
                    <a16:rowId xmlns:a16="http://schemas.microsoft.com/office/drawing/2014/main" val="3314628094"/>
                  </a:ext>
                </a:extLst>
              </a:tr>
            </a:tbl>
          </a:graphicData>
        </a:graphic>
      </p:graphicFrame>
      <p:sp>
        <p:nvSpPr>
          <p:cNvPr id="7" name="Titolo 1">
            <a:extLst>
              <a:ext uri="{FF2B5EF4-FFF2-40B4-BE49-F238E27FC236}">
                <a16:creationId xmlns:a16="http://schemas.microsoft.com/office/drawing/2014/main" id="{DB39614B-531A-46C4-90C0-F7C7A64E8138}"/>
              </a:ext>
            </a:extLst>
          </p:cNvPr>
          <p:cNvSpPr txBox="1">
            <a:spLocks/>
          </p:cNvSpPr>
          <p:nvPr/>
        </p:nvSpPr>
        <p:spPr>
          <a:xfrm>
            <a:off x="838200" y="406222"/>
            <a:ext cx="10515600" cy="79585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97500" lnSpcReduction="10000"/>
          </a:bodyPr>
          <a:lstStyle>
            <a:lvl1pPr marL="0"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000" b="1" dirty="0"/>
              <a:t>Banking vocabulary: Back to the basics</a:t>
            </a:r>
            <a:br>
              <a:rPr lang="en-GB" sz="3000" dirty="0"/>
            </a:br>
            <a:r>
              <a:rPr lang="en-GB" sz="3000" dirty="0"/>
              <a:t>Match the words with their definitions (p. 73)</a:t>
            </a:r>
          </a:p>
        </p:txBody>
      </p:sp>
      <p:sp>
        <p:nvSpPr>
          <p:cNvPr id="8" name="CasellaDiTesto 7">
            <a:extLst>
              <a:ext uri="{FF2B5EF4-FFF2-40B4-BE49-F238E27FC236}">
                <a16:creationId xmlns:a16="http://schemas.microsoft.com/office/drawing/2014/main" id="{D5FCC184-25D0-4D8B-ABA7-5365D788CD37}"/>
              </a:ext>
            </a:extLst>
          </p:cNvPr>
          <p:cNvSpPr txBox="1"/>
          <p:nvPr/>
        </p:nvSpPr>
        <p:spPr>
          <a:xfrm>
            <a:off x="296753" y="4700131"/>
            <a:ext cx="2068530" cy="1477328"/>
          </a:xfrm>
          <a:prstGeom prst="rect">
            <a:avLst/>
          </a:prstGeom>
          <a:noFill/>
        </p:spPr>
        <p:txBody>
          <a:bodyPr wrap="square" rtlCol="0">
            <a:spAutoFit/>
          </a:bodyPr>
          <a:lstStyle/>
          <a:p>
            <a:r>
              <a:rPr lang="en-GB" dirty="0"/>
              <a:t>1-d – Mortgage</a:t>
            </a:r>
          </a:p>
          <a:p>
            <a:r>
              <a:rPr lang="en-GB" dirty="0"/>
              <a:t>2-e - Overdraft</a:t>
            </a:r>
          </a:p>
          <a:p>
            <a:r>
              <a:rPr lang="en-GB" dirty="0"/>
              <a:t>3-a - Credit card</a:t>
            </a:r>
          </a:p>
          <a:p>
            <a:r>
              <a:rPr lang="en-GB" dirty="0"/>
              <a:t>4-c - Loan</a:t>
            </a:r>
          </a:p>
          <a:p>
            <a:r>
              <a:rPr lang="en-GB" dirty="0"/>
              <a:t>5-b - Debit Card</a:t>
            </a:r>
          </a:p>
        </p:txBody>
      </p:sp>
      <p:graphicFrame>
        <p:nvGraphicFramePr>
          <p:cNvPr id="9" name="Tabella 4">
            <a:extLst>
              <a:ext uri="{FF2B5EF4-FFF2-40B4-BE49-F238E27FC236}">
                <a16:creationId xmlns:a16="http://schemas.microsoft.com/office/drawing/2014/main" id="{2DFCDBA0-8483-4746-B7B5-9F26B2F4F9A0}"/>
              </a:ext>
            </a:extLst>
          </p:cNvPr>
          <p:cNvGraphicFramePr>
            <a:graphicFrameLocks/>
          </p:cNvGraphicFramePr>
          <p:nvPr>
            <p:extLst>
              <p:ext uri="{D42A27DB-BD31-4B8C-83A1-F6EECF244321}">
                <p14:modId xmlns:p14="http://schemas.microsoft.com/office/powerpoint/2010/main" val="4024125350"/>
              </p:ext>
            </p:extLst>
          </p:nvPr>
        </p:nvGraphicFramePr>
        <p:xfrm>
          <a:off x="198304" y="2025036"/>
          <a:ext cx="2038119" cy="2590800"/>
        </p:xfrm>
        <a:graphic>
          <a:graphicData uri="http://schemas.openxmlformats.org/drawingml/2006/table">
            <a:tbl>
              <a:tblPr firstRow="1" bandRow="1">
                <a:tableStyleId>{8799B23B-EC83-4686-B30A-512413B5E67A}</a:tableStyleId>
              </a:tblPr>
              <a:tblGrid>
                <a:gridCol w="2038119">
                  <a:extLst>
                    <a:ext uri="{9D8B030D-6E8A-4147-A177-3AD203B41FA5}">
                      <a16:colId xmlns:a16="http://schemas.microsoft.com/office/drawing/2014/main" val="2048578723"/>
                    </a:ext>
                  </a:extLst>
                </a:gridCol>
              </a:tblGrid>
              <a:tr h="370840">
                <a:tc>
                  <a:txBody>
                    <a:bodyPr/>
                    <a:lstStyle/>
                    <a:p>
                      <a:r>
                        <a:rPr lang="en-GB" sz="2000" b="1" dirty="0"/>
                        <a:t>a) Credit card</a:t>
                      </a:r>
                    </a:p>
                  </a:txBody>
                  <a:tcPr marL="363694" marR="363694"/>
                </a:tc>
                <a:extLst>
                  <a:ext uri="{0D108BD9-81ED-4DB2-BD59-A6C34878D82A}">
                    <a16:rowId xmlns:a16="http://schemas.microsoft.com/office/drawing/2014/main" val="3168576531"/>
                  </a:ext>
                </a:extLst>
              </a:tr>
              <a:tr h="370840">
                <a:tc>
                  <a:txBody>
                    <a:bodyPr/>
                    <a:lstStyle/>
                    <a:p>
                      <a:r>
                        <a:rPr lang="en-GB" sz="2000" b="1" dirty="0"/>
                        <a:t>b) Debit card</a:t>
                      </a:r>
                    </a:p>
                  </a:txBody>
                  <a:tcPr marL="363694" marR="363694"/>
                </a:tc>
                <a:extLst>
                  <a:ext uri="{0D108BD9-81ED-4DB2-BD59-A6C34878D82A}">
                    <a16:rowId xmlns:a16="http://schemas.microsoft.com/office/drawing/2014/main" val="3537433495"/>
                  </a:ext>
                </a:extLst>
              </a:tr>
              <a:tr h="370840">
                <a:tc>
                  <a:txBody>
                    <a:bodyPr/>
                    <a:lstStyle/>
                    <a:p>
                      <a:r>
                        <a:rPr lang="en-GB" sz="2000" b="1" dirty="0"/>
                        <a:t>c) Loan</a:t>
                      </a:r>
                    </a:p>
                  </a:txBody>
                  <a:tcPr marL="363694" marR="363694"/>
                </a:tc>
                <a:extLst>
                  <a:ext uri="{0D108BD9-81ED-4DB2-BD59-A6C34878D82A}">
                    <a16:rowId xmlns:a16="http://schemas.microsoft.com/office/drawing/2014/main" val="1688372135"/>
                  </a:ext>
                </a:extLst>
              </a:tr>
              <a:tr h="370840">
                <a:tc>
                  <a:txBody>
                    <a:bodyPr/>
                    <a:lstStyle/>
                    <a:p>
                      <a:r>
                        <a:rPr lang="en-GB" sz="2000" b="1" dirty="0"/>
                        <a:t>d) Mortgage</a:t>
                      </a:r>
                    </a:p>
                  </a:txBody>
                  <a:tcPr marL="363694" marR="363694"/>
                </a:tc>
                <a:extLst>
                  <a:ext uri="{0D108BD9-81ED-4DB2-BD59-A6C34878D82A}">
                    <a16:rowId xmlns:a16="http://schemas.microsoft.com/office/drawing/2014/main" val="4018023057"/>
                  </a:ext>
                </a:extLst>
              </a:tr>
              <a:tr h="190300">
                <a:tc>
                  <a:txBody>
                    <a:bodyPr/>
                    <a:lstStyle/>
                    <a:p>
                      <a:r>
                        <a:rPr lang="en-GB" sz="2000" b="1" dirty="0"/>
                        <a:t>e) Overdraft </a:t>
                      </a:r>
                    </a:p>
                  </a:txBody>
                  <a:tcPr marL="363694" marR="363694"/>
                </a:tc>
                <a:extLst>
                  <a:ext uri="{0D108BD9-81ED-4DB2-BD59-A6C34878D82A}">
                    <a16:rowId xmlns:a16="http://schemas.microsoft.com/office/drawing/2014/main" val="1488120158"/>
                  </a:ext>
                </a:extLst>
              </a:tr>
            </a:tbl>
          </a:graphicData>
        </a:graphic>
      </p:graphicFrame>
    </p:spTree>
    <p:extLst>
      <p:ext uri="{BB962C8B-B14F-4D97-AF65-F5344CB8AC3E}">
        <p14:creationId xmlns:p14="http://schemas.microsoft.com/office/powerpoint/2010/main" val="145602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1186666" y="101669"/>
            <a:ext cx="10058400" cy="586700"/>
          </a:xfrm>
        </p:spPr>
        <p:style>
          <a:lnRef idx="0">
            <a:schemeClr val="accent1"/>
          </a:lnRef>
          <a:fillRef idx="3">
            <a:schemeClr val="accent1"/>
          </a:fillRef>
          <a:effectRef idx="3">
            <a:schemeClr val="accent1"/>
          </a:effectRef>
          <a:fontRef idx="minor">
            <a:schemeClr val="lt1"/>
          </a:fontRef>
        </p:style>
        <p:txBody>
          <a:bodyPr>
            <a:normAutofit/>
          </a:bodyPr>
          <a:lstStyle/>
          <a:p>
            <a:r>
              <a:rPr lang="en-GB" sz="3000" dirty="0"/>
              <a:t>Reading: Banks and financial institutions (pp. 73-74)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3051425" y="905419"/>
            <a:ext cx="8820364" cy="5047161"/>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algn="just">
              <a:lnSpc>
                <a:spcPct val="120000"/>
              </a:lnSpc>
            </a:pPr>
            <a:r>
              <a:rPr lang="en-GB" sz="8000" dirty="0"/>
              <a:t>Retail banks or 1)___________ (often called High Street banks in Britain) receive deposits from, and make loans to, individuals and small companies. 2)_________ work with big companies, giving financial advice, raising capital by issuing stocks or shares and bonds, arranging mergers and takeover bids, and so on. They also generally offer stockbroking and portfolio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returns.</a:t>
            </a:r>
          </a:p>
          <a:p>
            <a:pPr algn="just">
              <a:lnSpc>
                <a:spcPct val="120000"/>
              </a:lnSpc>
            </a:pPr>
            <a:r>
              <a:rPr lang="en-GB" sz="8000" dirty="0"/>
              <a:t>In the USA, where many banks went bankrupt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a:lnSpc>
                <a:spcPct val="120000"/>
              </a:lnSpc>
            </a:pPr>
            <a:endParaRPr lang="en-GB" dirty="0"/>
          </a:p>
        </p:txBody>
      </p:sp>
      <p:sp>
        <p:nvSpPr>
          <p:cNvPr id="6" name="CasellaDiTesto 5">
            <a:extLst>
              <a:ext uri="{FF2B5EF4-FFF2-40B4-BE49-F238E27FC236}">
                <a16:creationId xmlns:a16="http://schemas.microsoft.com/office/drawing/2014/main" id="{B2795B34-2670-4229-8D2C-FEF73F5981FE}"/>
              </a:ext>
            </a:extLst>
          </p:cNvPr>
          <p:cNvSpPr txBox="1"/>
          <p:nvPr/>
        </p:nvSpPr>
        <p:spPr>
          <a:xfrm>
            <a:off x="89042" y="1582339"/>
            <a:ext cx="2520593" cy="40934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2000" i="1" dirty="0"/>
              <a:t>Insert the names of the following types of financial institutions in the spaces in the text</a:t>
            </a:r>
            <a:r>
              <a:rPr lang="en-GB" sz="2000" dirty="0"/>
              <a:t>: </a:t>
            </a:r>
          </a:p>
          <a:p>
            <a:endParaRPr lang="en-GB" sz="2000" dirty="0"/>
          </a:p>
          <a:p>
            <a:pPr marL="342900" indent="-342900">
              <a:buFont typeface="Arial" panose="020B0604020202020204" pitchFamily="34" charset="0"/>
              <a:buChar char="•"/>
            </a:pPr>
            <a:r>
              <a:rPr lang="en-GB" sz="2000" b="1" dirty="0"/>
              <a:t>Commercial banks</a:t>
            </a:r>
          </a:p>
          <a:p>
            <a:pPr marL="342900" indent="-342900">
              <a:buFont typeface="Arial" panose="020B0604020202020204" pitchFamily="34" charset="0"/>
              <a:buChar char="•"/>
            </a:pPr>
            <a:r>
              <a:rPr lang="en-GB" sz="2000" b="1" dirty="0"/>
              <a:t>Hedge funds</a:t>
            </a:r>
          </a:p>
          <a:p>
            <a:pPr marL="342900" indent="-342900">
              <a:buFont typeface="Arial" panose="020B0604020202020204" pitchFamily="34" charset="0"/>
              <a:buChar char="•"/>
            </a:pPr>
            <a:r>
              <a:rPr lang="en-GB" sz="2000" b="1" dirty="0"/>
              <a:t>Investment banks</a:t>
            </a:r>
          </a:p>
          <a:p>
            <a:pPr marL="342900" indent="-342900">
              <a:buFont typeface="Arial" panose="020B0604020202020204" pitchFamily="34" charset="0"/>
              <a:buChar char="•"/>
            </a:pPr>
            <a:r>
              <a:rPr lang="en-GB" sz="2000" b="1" dirty="0"/>
              <a:t>Islamic banks</a:t>
            </a:r>
          </a:p>
          <a:p>
            <a:pPr marL="342900" indent="-342900">
              <a:buFont typeface="Arial" panose="020B0604020202020204" pitchFamily="34" charset="0"/>
              <a:buChar char="•"/>
            </a:pPr>
            <a:r>
              <a:rPr lang="en-GB" sz="2000" b="1" dirty="0"/>
              <a:t>Non-bank financial intermediaries</a:t>
            </a:r>
          </a:p>
          <a:p>
            <a:pPr marL="342900" indent="-342900">
              <a:buFont typeface="Arial" panose="020B0604020202020204" pitchFamily="34" charset="0"/>
              <a:buChar char="•"/>
            </a:pPr>
            <a:r>
              <a:rPr lang="en-GB" sz="2000" b="1" dirty="0"/>
              <a:t>Private banks</a:t>
            </a:r>
          </a:p>
          <a:p>
            <a:pPr marL="342900" indent="-342900">
              <a:buFont typeface="Arial" panose="020B0604020202020204" pitchFamily="34" charset="0"/>
              <a:buChar char="•"/>
            </a:pPr>
            <a:r>
              <a:rPr lang="en-GB" sz="2000" b="1" dirty="0"/>
              <a:t>Stockbrokers</a:t>
            </a:r>
          </a:p>
        </p:txBody>
      </p:sp>
    </p:spTree>
    <p:extLst>
      <p:ext uri="{BB962C8B-B14F-4D97-AF65-F5344CB8AC3E}">
        <p14:creationId xmlns:p14="http://schemas.microsoft.com/office/powerpoint/2010/main" val="29411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1186666" y="101669"/>
            <a:ext cx="10058400" cy="586700"/>
          </a:xfrm>
        </p:spPr>
        <p:style>
          <a:lnRef idx="0">
            <a:schemeClr val="accent1"/>
          </a:lnRef>
          <a:fillRef idx="3">
            <a:schemeClr val="accent1"/>
          </a:fillRef>
          <a:effectRef idx="3">
            <a:schemeClr val="accent1"/>
          </a:effectRef>
          <a:fontRef idx="minor">
            <a:schemeClr val="lt1"/>
          </a:fontRef>
        </p:style>
        <p:txBody>
          <a:bodyPr>
            <a:normAutofit/>
          </a:bodyPr>
          <a:lstStyle/>
          <a:p>
            <a:r>
              <a:rPr lang="en-GB" sz="3000" dirty="0"/>
              <a:t>Reading: Banks and financial institutions (pp. 73-74)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3801438" y="881928"/>
            <a:ext cx="7763838" cy="4332714"/>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algn="just">
              <a:lnSpc>
                <a:spcPct val="120000"/>
              </a:lnSpc>
            </a:pPr>
            <a:r>
              <a:rPr lang="en-GB" sz="7600" dirty="0"/>
              <a:t>In other countries, including Germany and Switzerland, large banks did all kinds of financial business. But starting in the 1980s, many rules were ended by financial deregulation, and Glass-Steagall was repealed in 1999. Large banks became international conglomerates offering a complete range of financial services that were previously provided by banks, 5) _____ and insurance companies.</a:t>
            </a:r>
          </a:p>
          <a:p>
            <a:pPr algn="just">
              <a:lnSpc>
                <a:spcPct val="120000"/>
              </a:lnSpc>
            </a:pPr>
            <a:r>
              <a:rPr lang="en-GB" sz="7600" dirty="0"/>
              <a:t>6) _______ , in Islamic countries and major financial centres, offer interest-free banking. They do not pay interest to depositors or charge interest to borrowers, but invest in companies and share the profits (or losses) with their depositors.</a:t>
            </a:r>
          </a:p>
          <a:p>
            <a:pPr algn="just">
              <a:lnSpc>
                <a:spcPct val="120000"/>
              </a:lnSpc>
            </a:pPr>
            <a:r>
              <a:rPr lang="en-GB" sz="7600" dirty="0"/>
              <a:t>Some car manufacturers, food retailers and department stores now offer products like personal loans, credit cards and insurance. Technically these are not banks but 7) ___________.</a:t>
            </a:r>
            <a:endParaRPr lang="en-GB" dirty="0"/>
          </a:p>
        </p:txBody>
      </p:sp>
      <p:sp>
        <p:nvSpPr>
          <p:cNvPr id="6" name="CasellaDiTesto 5">
            <a:extLst>
              <a:ext uri="{FF2B5EF4-FFF2-40B4-BE49-F238E27FC236}">
                <a16:creationId xmlns:a16="http://schemas.microsoft.com/office/drawing/2014/main" id="{B2795B34-2670-4229-8D2C-FEF73F5981FE}"/>
              </a:ext>
            </a:extLst>
          </p:cNvPr>
          <p:cNvSpPr txBox="1"/>
          <p:nvPr/>
        </p:nvSpPr>
        <p:spPr>
          <a:xfrm>
            <a:off x="226032" y="1121214"/>
            <a:ext cx="3219237" cy="40934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2000" i="1" dirty="0"/>
              <a:t>Insert the names of the following types of financial institutions in the spaces in the text</a:t>
            </a:r>
            <a:r>
              <a:rPr lang="en-GB" sz="2000" dirty="0"/>
              <a:t>: </a:t>
            </a:r>
          </a:p>
          <a:p>
            <a:endParaRPr lang="en-GB" sz="2000" dirty="0"/>
          </a:p>
          <a:p>
            <a:pPr marL="342900" indent="-342900">
              <a:buFont typeface="Arial" panose="020B0604020202020204" pitchFamily="34" charset="0"/>
              <a:buChar char="•"/>
            </a:pPr>
            <a:r>
              <a:rPr lang="en-GB" sz="2000" b="1" dirty="0"/>
              <a:t>Commercial banks</a:t>
            </a:r>
          </a:p>
          <a:p>
            <a:pPr marL="342900" indent="-342900">
              <a:buFont typeface="Arial" panose="020B0604020202020204" pitchFamily="34" charset="0"/>
              <a:buChar char="•"/>
            </a:pPr>
            <a:r>
              <a:rPr lang="en-GB" sz="2000" b="1" dirty="0"/>
              <a:t>Hedge funds</a:t>
            </a:r>
          </a:p>
          <a:p>
            <a:pPr marL="342900" indent="-342900">
              <a:buFont typeface="Arial" panose="020B0604020202020204" pitchFamily="34" charset="0"/>
              <a:buChar char="•"/>
            </a:pPr>
            <a:r>
              <a:rPr lang="en-GB" sz="2000" b="1" dirty="0"/>
              <a:t>Investment banks</a:t>
            </a:r>
          </a:p>
          <a:p>
            <a:pPr marL="342900" indent="-342900">
              <a:buFont typeface="Arial" panose="020B0604020202020204" pitchFamily="34" charset="0"/>
              <a:buChar char="•"/>
            </a:pPr>
            <a:r>
              <a:rPr lang="en-GB" sz="2000" b="1" dirty="0"/>
              <a:t>Islamic banks</a:t>
            </a:r>
          </a:p>
          <a:p>
            <a:pPr marL="342900" indent="-342900">
              <a:buFont typeface="Arial" panose="020B0604020202020204" pitchFamily="34" charset="0"/>
              <a:buChar char="•"/>
            </a:pPr>
            <a:r>
              <a:rPr lang="en-GB" sz="2000" b="1" dirty="0"/>
              <a:t>Non-bank financial intermediaries</a:t>
            </a:r>
          </a:p>
          <a:p>
            <a:pPr marL="342900" indent="-342900">
              <a:buFont typeface="Arial" panose="020B0604020202020204" pitchFamily="34" charset="0"/>
              <a:buChar char="•"/>
            </a:pPr>
            <a:r>
              <a:rPr lang="en-GB" sz="2000" b="1" dirty="0"/>
              <a:t>Private banks</a:t>
            </a:r>
          </a:p>
          <a:p>
            <a:pPr marL="342900" indent="-342900">
              <a:buFont typeface="Arial" panose="020B0604020202020204" pitchFamily="34" charset="0"/>
              <a:buChar char="•"/>
            </a:pPr>
            <a:r>
              <a:rPr lang="en-GB" sz="2000" b="1" dirty="0"/>
              <a:t>Stockbrokers</a:t>
            </a:r>
          </a:p>
        </p:txBody>
      </p:sp>
    </p:spTree>
    <p:extLst>
      <p:ext uri="{BB962C8B-B14F-4D97-AF65-F5344CB8AC3E}">
        <p14:creationId xmlns:p14="http://schemas.microsoft.com/office/powerpoint/2010/main" val="392404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1186666" y="101669"/>
            <a:ext cx="10058400" cy="586700"/>
          </a:xfrm>
        </p:spPr>
        <p:style>
          <a:lnRef idx="0">
            <a:schemeClr val="accent1"/>
          </a:lnRef>
          <a:fillRef idx="3">
            <a:schemeClr val="accent1"/>
          </a:fillRef>
          <a:effectRef idx="3">
            <a:schemeClr val="accent1"/>
          </a:effectRef>
          <a:fontRef idx="minor">
            <a:schemeClr val="lt1"/>
          </a:fontRef>
        </p:style>
        <p:txBody>
          <a:bodyPr>
            <a:normAutofit/>
          </a:bodyPr>
          <a:lstStyle/>
          <a:p>
            <a:r>
              <a:rPr lang="en-GB" sz="3000" dirty="0"/>
              <a:t>Reading: Banks and financial institutions (pp. 73-74)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3051425" y="905419"/>
            <a:ext cx="8820364" cy="5047161"/>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algn="just">
              <a:lnSpc>
                <a:spcPct val="120000"/>
              </a:lnSpc>
            </a:pPr>
            <a:r>
              <a:rPr lang="en-GB" sz="8000" dirty="0"/>
              <a:t>Retail banks or 1)___________ (often called High Street banks in Britain) receive deposits from, and make loans to, individuals and small companies. 2)_________ work with big companies, giving financial advice, raising capital by issuing stocks or shares and bonds, arranging mergers and takeover bids, and so on. They also generally offer stockbroking and portfolio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returns.</a:t>
            </a:r>
          </a:p>
          <a:p>
            <a:pPr algn="just">
              <a:lnSpc>
                <a:spcPct val="120000"/>
              </a:lnSpc>
            </a:pPr>
            <a:r>
              <a:rPr lang="en-GB" sz="8000" dirty="0"/>
              <a:t>In the USA, where many banks went bankrupt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a:lnSpc>
                <a:spcPct val="120000"/>
              </a:lnSpc>
            </a:pPr>
            <a:endParaRPr lang="en-GB" dirty="0"/>
          </a:p>
        </p:txBody>
      </p:sp>
      <p:sp>
        <p:nvSpPr>
          <p:cNvPr id="6" name="CasellaDiTesto 5">
            <a:extLst>
              <a:ext uri="{FF2B5EF4-FFF2-40B4-BE49-F238E27FC236}">
                <a16:creationId xmlns:a16="http://schemas.microsoft.com/office/drawing/2014/main" id="{B2795B34-2670-4229-8D2C-FEF73F5981FE}"/>
              </a:ext>
            </a:extLst>
          </p:cNvPr>
          <p:cNvSpPr txBox="1"/>
          <p:nvPr/>
        </p:nvSpPr>
        <p:spPr>
          <a:xfrm>
            <a:off x="89042" y="1582339"/>
            <a:ext cx="2520593" cy="40934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2000" i="1" dirty="0"/>
              <a:t>Insert the names of the following types of financial institutions in the spaces in the text</a:t>
            </a:r>
            <a:r>
              <a:rPr lang="en-GB" sz="2000" dirty="0"/>
              <a:t>: </a:t>
            </a:r>
          </a:p>
          <a:p>
            <a:endParaRPr lang="en-GB" sz="2000" dirty="0"/>
          </a:p>
          <a:p>
            <a:pPr marL="342900" indent="-342900">
              <a:buFont typeface="Arial" panose="020B0604020202020204" pitchFamily="34" charset="0"/>
              <a:buChar char="•"/>
            </a:pPr>
            <a:r>
              <a:rPr lang="en-GB" sz="2000" b="1" dirty="0"/>
              <a:t>Commercial banks</a:t>
            </a:r>
          </a:p>
          <a:p>
            <a:pPr marL="342900" indent="-342900">
              <a:buFont typeface="Arial" panose="020B0604020202020204" pitchFamily="34" charset="0"/>
              <a:buChar char="•"/>
            </a:pPr>
            <a:r>
              <a:rPr lang="en-GB" sz="2000" b="1" dirty="0"/>
              <a:t>Hedge funds</a:t>
            </a:r>
          </a:p>
          <a:p>
            <a:pPr marL="342900" indent="-342900">
              <a:buFont typeface="Arial" panose="020B0604020202020204" pitchFamily="34" charset="0"/>
              <a:buChar char="•"/>
            </a:pPr>
            <a:r>
              <a:rPr lang="en-GB" sz="2000" b="1" dirty="0"/>
              <a:t>Investment banks</a:t>
            </a:r>
          </a:p>
          <a:p>
            <a:pPr marL="342900" indent="-342900">
              <a:buFont typeface="Arial" panose="020B0604020202020204" pitchFamily="34" charset="0"/>
              <a:buChar char="•"/>
            </a:pPr>
            <a:r>
              <a:rPr lang="en-GB" sz="2000" b="1" dirty="0"/>
              <a:t>Islamic banks</a:t>
            </a:r>
          </a:p>
          <a:p>
            <a:pPr marL="342900" indent="-342900">
              <a:buFont typeface="Arial" panose="020B0604020202020204" pitchFamily="34" charset="0"/>
              <a:buChar char="•"/>
            </a:pPr>
            <a:r>
              <a:rPr lang="en-GB" sz="2000" b="1" dirty="0"/>
              <a:t>Non-bank financial intermediaries</a:t>
            </a:r>
          </a:p>
          <a:p>
            <a:pPr marL="342900" indent="-342900">
              <a:buFont typeface="Arial" panose="020B0604020202020204" pitchFamily="34" charset="0"/>
              <a:buChar char="•"/>
            </a:pPr>
            <a:r>
              <a:rPr lang="en-GB" sz="2000" b="1" dirty="0"/>
              <a:t>Private banks</a:t>
            </a:r>
          </a:p>
          <a:p>
            <a:pPr marL="342900" indent="-342900">
              <a:buFont typeface="Arial" panose="020B0604020202020204" pitchFamily="34" charset="0"/>
              <a:buChar char="•"/>
            </a:pPr>
            <a:r>
              <a:rPr lang="en-GB" sz="2000" b="1" dirty="0"/>
              <a:t>Stockbrokers</a:t>
            </a:r>
          </a:p>
        </p:txBody>
      </p:sp>
      <p:sp>
        <p:nvSpPr>
          <p:cNvPr id="5" name="CasellaDiTesto 4">
            <a:extLst>
              <a:ext uri="{FF2B5EF4-FFF2-40B4-BE49-F238E27FC236}">
                <a16:creationId xmlns:a16="http://schemas.microsoft.com/office/drawing/2014/main" id="{20C40788-A128-4E13-B111-226E0F62A8C3}"/>
              </a:ext>
            </a:extLst>
          </p:cNvPr>
          <p:cNvSpPr txBox="1"/>
          <p:nvPr/>
        </p:nvSpPr>
        <p:spPr>
          <a:xfrm>
            <a:off x="406685" y="6110000"/>
            <a:ext cx="1137863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a:t>1) Commercial banks 2) investment banks 3) private banks 4) hedge funds 5) stockbrokers 6) Islamic banks 7) Non-bank financial intermediaries</a:t>
            </a:r>
          </a:p>
        </p:txBody>
      </p:sp>
    </p:spTree>
    <p:extLst>
      <p:ext uri="{BB962C8B-B14F-4D97-AF65-F5344CB8AC3E}">
        <p14:creationId xmlns:p14="http://schemas.microsoft.com/office/powerpoint/2010/main" val="329888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1186666" y="101669"/>
            <a:ext cx="10058400" cy="586700"/>
          </a:xfrm>
        </p:spPr>
        <p:style>
          <a:lnRef idx="0">
            <a:schemeClr val="accent1"/>
          </a:lnRef>
          <a:fillRef idx="3">
            <a:schemeClr val="accent1"/>
          </a:fillRef>
          <a:effectRef idx="3">
            <a:schemeClr val="accent1"/>
          </a:effectRef>
          <a:fontRef idx="minor">
            <a:schemeClr val="lt1"/>
          </a:fontRef>
        </p:style>
        <p:txBody>
          <a:bodyPr>
            <a:normAutofit/>
          </a:bodyPr>
          <a:lstStyle/>
          <a:p>
            <a:r>
              <a:rPr lang="en-GB" sz="3000" dirty="0"/>
              <a:t>Reading: Banks and financial institutions (pp. 73-74)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3801438" y="881928"/>
            <a:ext cx="7763838" cy="4332714"/>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algn="just">
              <a:lnSpc>
                <a:spcPct val="120000"/>
              </a:lnSpc>
            </a:pPr>
            <a:r>
              <a:rPr lang="en-GB" sz="7600" dirty="0"/>
              <a:t>In other countries, including Germany and Switzerland, large banks did all kinds of financial business. But starting in the 1980s, many rules were ended by financial deregulation, and Glass-Steagall was repealed in 1999. Large banks became international conglomerates offering a complete range of financial services that were previously provided by banks, 5) _____ and insurance companies.</a:t>
            </a:r>
          </a:p>
          <a:p>
            <a:pPr algn="just">
              <a:lnSpc>
                <a:spcPct val="120000"/>
              </a:lnSpc>
            </a:pPr>
            <a:r>
              <a:rPr lang="en-GB" sz="7600" dirty="0"/>
              <a:t>6) _______ , in Islamic countries and major financial centres, offer interest-free banking. They do not pay interest to depositors or charge interest to borrowers, but invest in companies and share the profits (or losses) with their depositors.</a:t>
            </a:r>
          </a:p>
          <a:p>
            <a:pPr algn="just">
              <a:lnSpc>
                <a:spcPct val="120000"/>
              </a:lnSpc>
            </a:pPr>
            <a:r>
              <a:rPr lang="en-GB" sz="7600" dirty="0"/>
              <a:t>Some car manufacturers, food retailers and department stores now offer products like personal loans, credit cards and insurance. Technically these are not banks but 7) ___________.</a:t>
            </a:r>
            <a:endParaRPr lang="en-GB" dirty="0"/>
          </a:p>
        </p:txBody>
      </p:sp>
      <p:sp>
        <p:nvSpPr>
          <p:cNvPr id="6" name="CasellaDiTesto 5">
            <a:extLst>
              <a:ext uri="{FF2B5EF4-FFF2-40B4-BE49-F238E27FC236}">
                <a16:creationId xmlns:a16="http://schemas.microsoft.com/office/drawing/2014/main" id="{B2795B34-2670-4229-8D2C-FEF73F5981FE}"/>
              </a:ext>
            </a:extLst>
          </p:cNvPr>
          <p:cNvSpPr txBox="1"/>
          <p:nvPr/>
        </p:nvSpPr>
        <p:spPr>
          <a:xfrm>
            <a:off x="226032" y="1121214"/>
            <a:ext cx="3219237" cy="40934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2000" i="1" dirty="0"/>
              <a:t>Insert the names of the following types of financial institutions in the spaces in the text</a:t>
            </a:r>
            <a:r>
              <a:rPr lang="en-GB" sz="2000" dirty="0"/>
              <a:t>: </a:t>
            </a:r>
          </a:p>
          <a:p>
            <a:endParaRPr lang="en-GB" sz="2000" dirty="0"/>
          </a:p>
          <a:p>
            <a:pPr marL="342900" indent="-342900">
              <a:buFont typeface="Arial" panose="020B0604020202020204" pitchFamily="34" charset="0"/>
              <a:buChar char="•"/>
            </a:pPr>
            <a:r>
              <a:rPr lang="en-GB" sz="2000" b="1" dirty="0"/>
              <a:t>Commercial banks</a:t>
            </a:r>
          </a:p>
          <a:p>
            <a:pPr marL="342900" indent="-342900">
              <a:buFont typeface="Arial" panose="020B0604020202020204" pitchFamily="34" charset="0"/>
              <a:buChar char="•"/>
            </a:pPr>
            <a:r>
              <a:rPr lang="en-GB" sz="2000" b="1" dirty="0"/>
              <a:t>Hedge funds</a:t>
            </a:r>
          </a:p>
          <a:p>
            <a:pPr marL="342900" indent="-342900">
              <a:buFont typeface="Arial" panose="020B0604020202020204" pitchFamily="34" charset="0"/>
              <a:buChar char="•"/>
            </a:pPr>
            <a:r>
              <a:rPr lang="en-GB" sz="2000" b="1" dirty="0"/>
              <a:t>Investment banks</a:t>
            </a:r>
          </a:p>
          <a:p>
            <a:pPr marL="342900" indent="-342900">
              <a:buFont typeface="Arial" panose="020B0604020202020204" pitchFamily="34" charset="0"/>
              <a:buChar char="•"/>
            </a:pPr>
            <a:r>
              <a:rPr lang="en-GB" sz="2000" b="1" dirty="0"/>
              <a:t>Islamic banks</a:t>
            </a:r>
          </a:p>
          <a:p>
            <a:pPr marL="342900" indent="-342900">
              <a:buFont typeface="Arial" panose="020B0604020202020204" pitchFamily="34" charset="0"/>
              <a:buChar char="•"/>
            </a:pPr>
            <a:r>
              <a:rPr lang="en-GB" sz="2000" b="1" dirty="0"/>
              <a:t>Non-bank financial intermediaries</a:t>
            </a:r>
          </a:p>
          <a:p>
            <a:pPr marL="342900" indent="-342900">
              <a:buFont typeface="Arial" panose="020B0604020202020204" pitchFamily="34" charset="0"/>
              <a:buChar char="•"/>
            </a:pPr>
            <a:r>
              <a:rPr lang="en-GB" sz="2000" b="1" dirty="0"/>
              <a:t>Private banks</a:t>
            </a:r>
          </a:p>
          <a:p>
            <a:pPr marL="342900" indent="-342900">
              <a:buFont typeface="Arial" panose="020B0604020202020204" pitchFamily="34" charset="0"/>
              <a:buChar char="•"/>
            </a:pPr>
            <a:r>
              <a:rPr lang="en-GB" sz="2000" b="1" dirty="0"/>
              <a:t>Stockbrokers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406685" y="5468339"/>
            <a:ext cx="1137863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a:t>1) Commercial banks 2) investment banks 3) private banks 4) hedge funds 5) stockbrokers 6) Islamic banks 7) Non-bank financial intermediaries</a:t>
            </a:r>
          </a:p>
        </p:txBody>
      </p:sp>
    </p:spTree>
    <p:extLst>
      <p:ext uri="{BB962C8B-B14F-4D97-AF65-F5344CB8AC3E}">
        <p14:creationId xmlns:p14="http://schemas.microsoft.com/office/powerpoint/2010/main" val="172610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902476"/>
            <a:ext cx="11743362" cy="4676391"/>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dirty="0"/>
              <a:t>a group of companies, operating in different fields, which have joined together</a:t>
            </a:r>
          </a:p>
          <a:p>
            <a:pPr marL="342900" indent="-342900">
              <a:buFont typeface="+mj-lt"/>
              <a:buAutoNum type="arabicPeriod"/>
            </a:pPr>
            <a:r>
              <a:rPr lang="en-GB" dirty="0"/>
              <a:t>a sum of money borrowed from a bank</a:t>
            </a:r>
          </a:p>
          <a:p>
            <a:pPr marL="342900" indent="-342900">
              <a:buFont typeface="+mj-lt"/>
              <a:buAutoNum type="arabicPeriod"/>
            </a:pPr>
            <a:r>
              <a:rPr lang="en-GB" dirty="0"/>
              <a:t>all the investments owned by an individual or organization</a:t>
            </a:r>
          </a:p>
        </p:txBody>
      </p:sp>
    </p:spTree>
    <p:extLst>
      <p:ext uri="{BB962C8B-B14F-4D97-AF65-F5344CB8AC3E}">
        <p14:creationId xmlns:p14="http://schemas.microsoft.com/office/powerpoint/2010/main" val="377832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758584"/>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dirty="0"/>
              <a:t>a group of companies, operating in different fields, which have joined together</a:t>
            </a:r>
          </a:p>
          <a:p>
            <a:pPr marL="342900" indent="-342900">
              <a:buFont typeface="+mj-lt"/>
              <a:buAutoNum type="arabicPeriod"/>
            </a:pPr>
            <a:r>
              <a:rPr lang="en-GB" dirty="0"/>
              <a:t>a sum of money borrowed from a bank</a:t>
            </a:r>
          </a:p>
          <a:p>
            <a:pPr marL="342900" indent="-342900">
              <a:buFont typeface="+mj-lt"/>
              <a:buAutoNum type="arabicPeriod"/>
            </a:pPr>
            <a:r>
              <a:rPr lang="en-GB" dirty="0"/>
              <a:t>all the investments owned by an individual or organization</a:t>
            </a:r>
          </a:p>
        </p:txBody>
      </p:sp>
      <p:sp>
        <p:nvSpPr>
          <p:cNvPr id="7" name="CasellaDiTesto 6">
            <a:extLst>
              <a:ext uri="{FF2B5EF4-FFF2-40B4-BE49-F238E27FC236}">
                <a16:creationId xmlns:a16="http://schemas.microsoft.com/office/drawing/2014/main" id="{F7F7F953-EC4D-4B93-82B3-903E0F7D8372}"/>
              </a:ext>
            </a:extLst>
          </p:cNvPr>
          <p:cNvSpPr txBox="1"/>
          <p:nvPr/>
        </p:nvSpPr>
        <p:spPr>
          <a:xfrm>
            <a:off x="9339209" y="5753528"/>
            <a:ext cx="2167847"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buFont typeface="+mj-lt"/>
              <a:buAutoNum type="arabicPeriod"/>
            </a:pPr>
            <a:r>
              <a:rPr lang="en-GB" dirty="0"/>
              <a:t>Conglomerate</a:t>
            </a:r>
          </a:p>
          <a:p>
            <a:pPr marL="342900" indent="-342900">
              <a:buFont typeface="+mj-lt"/>
              <a:buAutoNum type="arabicPeriod"/>
            </a:pPr>
            <a:r>
              <a:rPr lang="en-GB" dirty="0"/>
              <a:t>Loan</a:t>
            </a:r>
          </a:p>
          <a:p>
            <a:pPr marL="342900" indent="-342900">
              <a:buFont typeface="+mj-lt"/>
              <a:buAutoNum type="arabicPeriod"/>
            </a:pPr>
            <a:r>
              <a:rPr lang="en-GB" dirty="0"/>
              <a:t>portfolio</a:t>
            </a:r>
          </a:p>
        </p:txBody>
      </p:sp>
    </p:spTree>
    <p:extLst>
      <p:ext uri="{BB962C8B-B14F-4D97-AF65-F5344CB8AC3E}">
        <p14:creationId xmlns:p14="http://schemas.microsoft.com/office/powerpoint/2010/main" val="248556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830503"/>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12431"/>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a:t>buying and selling stocks or shares for clients</a:t>
            </a:r>
          </a:p>
          <a:p>
            <a:pPr marL="342900" indent="-342900">
              <a:buFont typeface="+mj-lt"/>
              <a:buAutoNum type="arabicPeriod"/>
            </a:pPr>
            <a:r>
              <a:rPr lang="en-GB"/>
              <a:t>certificates of debt issued by governments or companies to raise money</a:t>
            </a:r>
          </a:p>
          <a:p>
            <a:pPr marL="342900" indent="-342900">
              <a:buFont typeface="+mj-lt"/>
              <a:buAutoNum type="arabicPeriod"/>
            </a:pPr>
            <a:r>
              <a:rPr lang="en-GB"/>
              <a:t>certificates representing part-ownership of a company</a:t>
            </a:r>
            <a:endParaRPr lang="en-GB" dirty="0"/>
          </a:p>
        </p:txBody>
      </p:sp>
    </p:spTree>
    <p:extLst>
      <p:ext uri="{BB962C8B-B14F-4D97-AF65-F5344CB8AC3E}">
        <p14:creationId xmlns:p14="http://schemas.microsoft.com/office/powerpoint/2010/main" val="104881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748310"/>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12431"/>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a:t>buying and selling stocks or shares for clients</a:t>
            </a:r>
          </a:p>
          <a:p>
            <a:pPr marL="342900" indent="-342900">
              <a:buFont typeface="+mj-lt"/>
              <a:buAutoNum type="arabicPeriod"/>
            </a:pPr>
            <a:r>
              <a:rPr lang="en-GB"/>
              <a:t>certificates of debt issued by governments or companies to raise money</a:t>
            </a:r>
          </a:p>
          <a:p>
            <a:pPr marL="342900" indent="-342900">
              <a:buFont typeface="+mj-lt"/>
              <a:buAutoNum type="arabicPeriod"/>
            </a:pPr>
            <a:r>
              <a:rPr lang="en-GB"/>
              <a:t>certificates representing part-ownership of a company</a:t>
            </a:r>
            <a:endParaRPr lang="en-GB" dirty="0"/>
          </a:p>
        </p:txBody>
      </p:sp>
      <p:sp>
        <p:nvSpPr>
          <p:cNvPr id="7" name="CasellaDiTesto 6">
            <a:extLst>
              <a:ext uri="{FF2B5EF4-FFF2-40B4-BE49-F238E27FC236}">
                <a16:creationId xmlns:a16="http://schemas.microsoft.com/office/drawing/2014/main" id="{F7F7F953-EC4D-4B93-82B3-903E0F7D8372}"/>
              </a:ext>
            </a:extLst>
          </p:cNvPr>
          <p:cNvSpPr txBox="1"/>
          <p:nvPr/>
        </p:nvSpPr>
        <p:spPr>
          <a:xfrm>
            <a:off x="9339209" y="5753528"/>
            <a:ext cx="2167847"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buFont typeface="+mj-lt"/>
              <a:buAutoNum type="arabicPeriod"/>
            </a:pPr>
            <a:r>
              <a:rPr lang="en-GB" dirty="0"/>
              <a:t>stockbroking</a:t>
            </a:r>
          </a:p>
          <a:p>
            <a:pPr marL="342900" indent="-342900">
              <a:buFont typeface="+mj-lt"/>
              <a:buAutoNum type="arabicPeriod"/>
            </a:pPr>
            <a:r>
              <a:rPr lang="en-GB" dirty="0"/>
              <a:t>bonds</a:t>
            </a:r>
          </a:p>
          <a:p>
            <a:pPr marL="342900" indent="-342900">
              <a:buFont typeface="+mj-lt"/>
              <a:buAutoNum type="arabicPeriod"/>
            </a:pPr>
            <a:r>
              <a:rPr lang="en-GB" dirty="0"/>
              <a:t>Stocks or shares</a:t>
            </a:r>
          </a:p>
        </p:txBody>
      </p:sp>
    </p:spTree>
    <p:extLst>
      <p:ext uri="{BB962C8B-B14F-4D97-AF65-F5344CB8AC3E}">
        <p14:creationId xmlns:p14="http://schemas.microsoft.com/office/powerpoint/2010/main" val="153819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Unit 14 p. 73 - 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endParaRPr lang="it-IT" b="1" dirty="0"/>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23701" y="1546027"/>
            <a:ext cx="266014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endParaRPr lang="it-IT" sz="1800" b="1" kern="1200" dirty="0">
              <a:solidFill>
                <a:schemeClr val="tx1"/>
              </a:solidFill>
              <a:latin typeface="+mn-lt"/>
              <a:ea typeface="+mn-ea"/>
              <a:cs typeface="+mn-cs"/>
            </a:endParaRPr>
          </a:p>
        </p:txBody>
      </p:sp>
    </p:spTree>
    <p:extLst>
      <p:ext uri="{BB962C8B-B14F-4D97-AF65-F5344CB8AC3E}">
        <p14:creationId xmlns:p14="http://schemas.microsoft.com/office/powerpoint/2010/main" val="396426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666117"/>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a:t>money placed in a bank</a:t>
            </a:r>
          </a:p>
          <a:p>
            <a:pPr marL="342900" indent="-342900">
              <a:buFont typeface="+mj-lt"/>
              <a:buAutoNum type="arabicPeriod"/>
            </a:pPr>
            <a:r>
              <a:rPr lang="en-GB"/>
              <a:t>the ending or relaxing of legal restrictions</a:t>
            </a:r>
          </a:p>
          <a:p>
            <a:pPr marL="342900" indent="-342900">
              <a:buFont typeface="+mj-lt"/>
              <a:buAutoNum type="arabicPeriod"/>
            </a:pPr>
            <a:r>
              <a:rPr lang="en-GB"/>
              <a:t>the money invested in a business</a:t>
            </a:r>
            <a:endParaRPr lang="en-GB" dirty="0"/>
          </a:p>
        </p:txBody>
      </p:sp>
    </p:spTree>
    <p:extLst>
      <p:ext uri="{BB962C8B-B14F-4D97-AF65-F5344CB8AC3E}">
        <p14:creationId xmlns:p14="http://schemas.microsoft.com/office/powerpoint/2010/main" val="272755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696939"/>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a:t>money placed in a bank</a:t>
            </a:r>
          </a:p>
          <a:p>
            <a:pPr marL="342900" indent="-342900">
              <a:buFont typeface="+mj-lt"/>
              <a:buAutoNum type="arabicPeriod"/>
            </a:pPr>
            <a:r>
              <a:rPr lang="en-GB"/>
              <a:t>the ending or relaxing of legal restrictions</a:t>
            </a:r>
          </a:p>
          <a:p>
            <a:pPr marL="342900" indent="-342900">
              <a:buFont typeface="+mj-lt"/>
              <a:buAutoNum type="arabicPeriod"/>
            </a:pPr>
            <a:r>
              <a:rPr lang="en-GB"/>
              <a:t>the money invested in a business</a:t>
            </a:r>
            <a:endParaRPr lang="en-GB" dirty="0"/>
          </a:p>
        </p:txBody>
      </p:sp>
      <p:sp>
        <p:nvSpPr>
          <p:cNvPr id="7" name="CasellaDiTesto 6">
            <a:extLst>
              <a:ext uri="{FF2B5EF4-FFF2-40B4-BE49-F238E27FC236}">
                <a16:creationId xmlns:a16="http://schemas.microsoft.com/office/drawing/2014/main" id="{F7F7F953-EC4D-4B93-82B3-903E0F7D8372}"/>
              </a:ext>
            </a:extLst>
          </p:cNvPr>
          <p:cNvSpPr txBox="1"/>
          <p:nvPr/>
        </p:nvSpPr>
        <p:spPr>
          <a:xfrm>
            <a:off x="9339209" y="5753528"/>
            <a:ext cx="2167847"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buFont typeface="+mj-lt"/>
              <a:buAutoNum type="arabicPeriod"/>
            </a:pPr>
            <a:r>
              <a:rPr lang="en-GB" dirty="0"/>
              <a:t>deposits</a:t>
            </a:r>
          </a:p>
          <a:p>
            <a:pPr marL="342900" indent="-342900">
              <a:buFont typeface="+mj-lt"/>
              <a:buAutoNum type="arabicPeriod"/>
            </a:pPr>
            <a:r>
              <a:rPr lang="en-GB" dirty="0"/>
              <a:t>deregulation</a:t>
            </a:r>
          </a:p>
          <a:p>
            <a:pPr marL="342900" indent="-342900">
              <a:buFont typeface="+mj-lt"/>
              <a:buAutoNum type="arabicPeriod"/>
            </a:pPr>
            <a:r>
              <a:rPr lang="en-GB" dirty="0"/>
              <a:t>capital</a:t>
            </a:r>
          </a:p>
        </p:txBody>
      </p:sp>
    </p:spTree>
    <p:extLst>
      <p:ext uri="{BB962C8B-B14F-4D97-AF65-F5344CB8AC3E}">
        <p14:creationId xmlns:p14="http://schemas.microsoft.com/office/powerpoint/2010/main" val="263059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884362"/>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dirty="0"/>
              <a:t>the price paid for borrowing money, paid to the lenders</a:t>
            </a:r>
          </a:p>
          <a:p>
            <a:pPr marL="342900" indent="-342900">
              <a:buFont typeface="+mj-lt"/>
              <a:buAutoNum type="arabicPeriod"/>
            </a:pPr>
            <a:r>
              <a:rPr lang="en-GB" dirty="0"/>
              <a:t>the profits made on investments</a:t>
            </a:r>
          </a:p>
          <a:p>
            <a:pPr marL="342900" indent="-342900">
              <a:buFont typeface="+mj-lt"/>
              <a:buAutoNum type="arabicPeriod"/>
            </a:pPr>
            <a:r>
              <a:rPr lang="en-GB" dirty="0"/>
              <a:t>unable to pay debts or continue to do business</a:t>
            </a:r>
          </a:p>
        </p:txBody>
      </p:sp>
    </p:spTree>
    <p:extLst>
      <p:ext uri="{BB962C8B-B14F-4D97-AF65-F5344CB8AC3E}">
        <p14:creationId xmlns:p14="http://schemas.microsoft.com/office/powerpoint/2010/main" val="75717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655843"/>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dirty="0"/>
              <a:t>the price paid for borrowing money, paid to the lenders</a:t>
            </a:r>
          </a:p>
          <a:p>
            <a:pPr marL="342900" indent="-342900">
              <a:buFont typeface="+mj-lt"/>
              <a:buAutoNum type="arabicPeriod"/>
            </a:pPr>
            <a:r>
              <a:rPr lang="en-GB" dirty="0"/>
              <a:t>the profits made on investments</a:t>
            </a:r>
          </a:p>
          <a:p>
            <a:pPr marL="342900" indent="-342900">
              <a:buFont typeface="+mj-lt"/>
              <a:buAutoNum type="arabicPeriod"/>
            </a:pPr>
            <a:r>
              <a:rPr lang="en-GB" dirty="0"/>
              <a:t>unable to pay debts or continue to do business</a:t>
            </a:r>
          </a:p>
        </p:txBody>
      </p:sp>
      <p:sp>
        <p:nvSpPr>
          <p:cNvPr id="7" name="CasellaDiTesto 6">
            <a:extLst>
              <a:ext uri="{FF2B5EF4-FFF2-40B4-BE49-F238E27FC236}">
                <a16:creationId xmlns:a16="http://schemas.microsoft.com/office/drawing/2014/main" id="{F7F7F953-EC4D-4B93-82B3-903E0F7D8372}"/>
              </a:ext>
            </a:extLst>
          </p:cNvPr>
          <p:cNvSpPr txBox="1"/>
          <p:nvPr/>
        </p:nvSpPr>
        <p:spPr>
          <a:xfrm>
            <a:off x="9246741" y="5766290"/>
            <a:ext cx="2167847"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buFont typeface="+mj-lt"/>
              <a:buAutoNum type="arabicPeriod"/>
            </a:pPr>
            <a:r>
              <a:rPr lang="en-GB" dirty="0"/>
              <a:t>Interest</a:t>
            </a:r>
          </a:p>
          <a:p>
            <a:pPr marL="342900" indent="-342900">
              <a:buFont typeface="+mj-lt"/>
              <a:buAutoNum type="arabicPeriod"/>
            </a:pPr>
            <a:r>
              <a:rPr lang="en-GB" dirty="0"/>
              <a:t>returns</a:t>
            </a:r>
          </a:p>
          <a:p>
            <a:pPr marL="342900" indent="-342900">
              <a:buFont typeface="+mj-lt"/>
              <a:buAutoNum type="arabicPeriod"/>
            </a:pPr>
            <a:r>
              <a:rPr lang="en-GB" dirty="0"/>
              <a:t>bankrupt</a:t>
            </a:r>
          </a:p>
        </p:txBody>
      </p:sp>
    </p:spTree>
    <p:extLst>
      <p:ext uri="{BB962C8B-B14F-4D97-AF65-F5344CB8AC3E}">
        <p14:creationId xmlns:p14="http://schemas.microsoft.com/office/powerpoint/2010/main" val="174097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686665"/>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dirty="0"/>
              <a:t>when one company combines with another one</a:t>
            </a:r>
          </a:p>
          <a:p>
            <a:pPr marL="342900" indent="-342900">
              <a:buFont typeface="+mj-lt"/>
              <a:buAutoNum type="arabicPeriod"/>
            </a:pPr>
            <a:r>
              <a:rPr lang="en-GB" dirty="0"/>
              <a:t>when one company offers to buy another one</a:t>
            </a:r>
          </a:p>
        </p:txBody>
      </p:sp>
    </p:spTree>
    <p:extLst>
      <p:ext uri="{BB962C8B-B14F-4D97-AF65-F5344CB8AC3E}">
        <p14:creationId xmlns:p14="http://schemas.microsoft.com/office/powerpoint/2010/main" val="216590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554804" y="168380"/>
            <a:ext cx="10669713" cy="586700"/>
          </a:xfrm>
        </p:spPr>
        <p:style>
          <a:lnRef idx="0">
            <a:schemeClr val="accent1"/>
          </a:lnRef>
          <a:fillRef idx="3">
            <a:schemeClr val="accent1"/>
          </a:fillRef>
          <a:effectRef idx="3">
            <a:schemeClr val="accent1"/>
          </a:effectRef>
          <a:fontRef idx="minor">
            <a:schemeClr val="lt1"/>
          </a:fontRef>
        </p:style>
        <p:txBody>
          <a:bodyPr>
            <a:noAutofit/>
          </a:bodyPr>
          <a:lstStyle/>
          <a:p>
            <a:r>
              <a:rPr lang="en-GB" sz="2400" dirty="0"/>
              <a:t>Vocabulary 1 – Find the words or expressions in the text which mean the following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277403" y="881928"/>
            <a:ext cx="11743362" cy="4645569"/>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lnSpc>
                <a:spcPct val="100000"/>
              </a:lnSpc>
              <a:spcBef>
                <a:spcPts val="0"/>
              </a:spcBef>
              <a:spcAft>
                <a:spcPts val="0"/>
              </a:spcAft>
            </a:pPr>
            <a:r>
              <a:rPr lang="en-GB" sz="1800" dirty="0"/>
              <a:t>Retail banks or 1)___________ (often called High Street banks in Britain) receive </a:t>
            </a:r>
            <a:r>
              <a:rPr lang="en-GB" sz="1800" u="sng" dirty="0"/>
              <a:t>deposits</a:t>
            </a:r>
            <a:r>
              <a:rPr lang="en-GB" sz="1800" dirty="0"/>
              <a:t> from, and make </a:t>
            </a:r>
            <a:r>
              <a:rPr lang="en-GB" sz="1800" u="sng" dirty="0"/>
              <a:t>loans</a:t>
            </a:r>
            <a:r>
              <a:rPr lang="en-GB" sz="1800" dirty="0"/>
              <a:t> to, individuals and small companies. 2)_________ work with big companies, giving financial advice, raising </a:t>
            </a:r>
            <a:r>
              <a:rPr lang="en-GB" sz="1800" u="sng" dirty="0"/>
              <a:t>capital</a:t>
            </a:r>
            <a:r>
              <a:rPr lang="en-GB" sz="1800" dirty="0"/>
              <a:t> by issuing </a:t>
            </a:r>
            <a:r>
              <a:rPr lang="en-GB" sz="1800" u="sng" dirty="0"/>
              <a:t>stocks or shares </a:t>
            </a:r>
            <a:r>
              <a:rPr lang="en-GB" sz="1800" dirty="0"/>
              <a:t>and </a:t>
            </a:r>
            <a:r>
              <a:rPr lang="en-GB" sz="1800" u="sng" dirty="0"/>
              <a:t>bonds</a:t>
            </a:r>
            <a:r>
              <a:rPr lang="en-GB" sz="1800" dirty="0"/>
              <a:t>, arranging </a:t>
            </a:r>
            <a:r>
              <a:rPr lang="en-GB" sz="1800" u="sng" dirty="0"/>
              <a:t>mergers</a:t>
            </a:r>
            <a:r>
              <a:rPr lang="en-GB" sz="1800" dirty="0"/>
              <a:t> and </a:t>
            </a:r>
            <a:r>
              <a:rPr lang="en-GB" sz="1800" u="sng" dirty="0"/>
              <a:t>takeover bids</a:t>
            </a:r>
            <a:r>
              <a:rPr lang="en-GB" sz="1800" dirty="0"/>
              <a:t>, and so on. They also generally offer </a:t>
            </a:r>
            <a:r>
              <a:rPr lang="en-GB" sz="1800" u="sng" dirty="0"/>
              <a:t>stockbroking</a:t>
            </a:r>
            <a:r>
              <a:rPr lang="en-GB" sz="1800" dirty="0"/>
              <a:t> and </a:t>
            </a:r>
            <a:r>
              <a:rPr lang="en-GB" sz="1800" u="sng" dirty="0"/>
              <a:t>portfolio</a:t>
            </a:r>
            <a:r>
              <a:rPr lang="en-GB" sz="1800" dirty="0"/>
              <a:t> management services to rich corporate and individual clients. Wealthy individuals can also use 3)________ , which provide them with banking and investment services, and 4) __________which are private investment funds for wealthy investors (both individuals and institutions) that use a wider variety of (risky) investing strategies than traditional investment funds, in order to achieve higher </a:t>
            </a:r>
            <a:r>
              <a:rPr lang="en-GB" sz="1800" u="sng" dirty="0"/>
              <a:t>returns</a:t>
            </a:r>
            <a:r>
              <a:rPr lang="en-GB" sz="1800" dirty="0"/>
              <a:t>.</a:t>
            </a:r>
          </a:p>
          <a:p>
            <a:pPr marL="0" indent="0" algn="just">
              <a:lnSpc>
                <a:spcPct val="100000"/>
              </a:lnSpc>
              <a:spcBef>
                <a:spcPts val="0"/>
              </a:spcBef>
              <a:spcAft>
                <a:spcPts val="0"/>
              </a:spcAft>
            </a:pPr>
            <a:r>
              <a:rPr lang="en-GB" sz="1800" dirty="0"/>
              <a:t>In the USA, where many banks went </a:t>
            </a:r>
            <a:r>
              <a:rPr lang="en-GB" sz="1800" u="sng" dirty="0"/>
              <a:t>bankrupt</a:t>
            </a:r>
            <a:r>
              <a:rPr lang="en-GB" sz="1800" dirty="0"/>
              <a:t> following the Wall Street Crash in 1929, a law was passed in 1934 (the Glass-Steagall Act) that separated commercial banks and investment banks or stockbroking firms. For the rest of the 20th century, there were regulations in the US, Britain and Japan that prevented commercial banks from doing investment banking business. </a:t>
            </a:r>
          </a:p>
          <a:p>
            <a:pPr marL="0" indent="0" algn="just">
              <a:lnSpc>
                <a:spcPct val="100000"/>
              </a:lnSpc>
              <a:spcBef>
                <a:spcPts val="0"/>
              </a:spcBef>
              <a:spcAft>
                <a:spcPts val="0"/>
              </a:spcAft>
            </a:pPr>
            <a:r>
              <a:rPr lang="en-GB" sz="1800" dirty="0"/>
              <a:t>In other countries, including Germany and Switzerland, large banks did all kinds of financial business. But starting in the 1980s, many rules were ended by financial </a:t>
            </a:r>
            <a:r>
              <a:rPr lang="en-GB" sz="1800" u="sng" dirty="0"/>
              <a:t>deregulation</a:t>
            </a:r>
            <a:r>
              <a:rPr lang="en-GB" sz="1800" dirty="0"/>
              <a:t>, and Glass-Steagall was repealed in 1999. Large banks became international </a:t>
            </a:r>
            <a:r>
              <a:rPr lang="en-GB" sz="1800" u="sng" dirty="0"/>
              <a:t>conglomerates</a:t>
            </a:r>
            <a:r>
              <a:rPr lang="en-GB" sz="1800" dirty="0"/>
              <a:t> offering a complete range of financial services that were previously provided by banks, 5) _____ and insurance companies.</a:t>
            </a:r>
          </a:p>
          <a:p>
            <a:pPr marL="0" indent="0" algn="just">
              <a:lnSpc>
                <a:spcPct val="100000"/>
              </a:lnSpc>
              <a:spcBef>
                <a:spcPts val="0"/>
              </a:spcBef>
              <a:spcAft>
                <a:spcPts val="0"/>
              </a:spcAft>
            </a:pPr>
            <a:r>
              <a:rPr lang="en-GB" sz="1800" dirty="0"/>
              <a:t>6) _______ , in Islamic countries and major financial centres, offer interest-free banking. They do not pay </a:t>
            </a:r>
            <a:r>
              <a:rPr lang="en-GB" sz="1800" u="sng" dirty="0"/>
              <a:t>interest</a:t>
            </a:r>
            <a:r>
              <a:rPr lang="en-GB" sz="1800" dirty="0"/>
              <a:t> to depositors or charge interest to borrowers, but invest in companies and share the profits (or losses) with their depositors.</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77403" y="5766290"/>
            <a:ext cx="830151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GB" dirty="0"/>
              <a:t>when one company combines with another one</a:t>
            </a:r>
          </a:p>
          <a:p>
            <a:pPr marL="342900" indent="-342900">
              <a:buFont typeface="+mj-lt"/>
              <a:buAutoNum type="arabicPeriod"/>
            </a:pPr>
            <a:r>
              <a:rPr lang="en-GB" dirty="0"/>
              <a:t>when one company offers to buy another one</a:t>
            </a:r>
          </a:p>
        </p:txBody>
      </p:sp>
      <p:sp>
        <p:nvSpPr>
          <p:cNvPr id="7" name="CasellaDiTesto 6">
            <a:extLst>
              <a:ext uri="{FF2B5EF4-FFF2-40B4-BE49-F238E27FC236}">
                <a16:creationId xmlns:a16="http://schemas.microsoft.com/office/drawing/2014/main" id="{F7F7F953-EC4D-4B93-82B3-903E0F7D8372}"/>
              </a:ext>
            </a:extLst>
          </p:cNvPr>
          <p:cNvSpPr txBox="1"/>
          <p:nvPr/>
        </p:nvSpPr>
        <p:spPr>
          <a:xfrm>
            <a:off x="9246741" y="5766290"/>
            <a:ext cx="216784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buFont typeface="+mj-lt"/>
              <a:buAutoNum type="arabicPeriod"/>
            </a:pPr>
            <a:r>
              <a:rPr lang="en-GB" dirty="0"/>
              <a:t>merger</a:t>
            </a:r>
          </a:p>
          <a:p>
            <a:pPr marL="342900" indent="-342900">
              <a:buFont typeface="+mj-lt"/>
              <a:buAutoNum type="arabicPeriod"/>
            </a:pPr>
            <a:r>
              <a:rPr lang="en-GB" dirty="0"/>
              <a:t>Takeover bid</a:t>
            </a:r>
          </a:p>
        </p:txBody>
      </p:sp>
    </p:spTree>
    <p:extLst>
      <p:ext uri="{BB962C8B-B14F-4D97-AF65-F5344CB8AC3E}">
        <p14:creationId xmlns:p14="http://schemas.microsoft.com/office/powerpoint/2010/main" val="3346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1972638" y="134734"/>
            <a:ext cx="9174823" cy="747193"/>
          </a:xfrm>
        </p:spPr>
        <p:style>
          <a:lnRef idx="0">
            <a:schemeClr val="accent1"/>
          </a:lnRef>
          <a:fillRef idx="3">
            <a:schemeClr val="accent1"/>
          </a:fillRef>
          <a:effectRef idx="3">
            <a:schemeClr val="accent1"/>
          </a:effectRef>
          <a:fontRef idx="minor">
            <a:schemeClr val="lt1"/>
          </a:fontRef>
        </p:style>
        <p:txBody>
          <a:bodyPr>
            <a:noAutofit/>
          </a:bodyPr>
          <a:lstStyle/>
          <a:p>
            <a:r>
              <a:rPr lang="en-GB" sz="2300" b="1" dirty="0"/>
              <a:t>Vocabulary 2 –  complete the groups of collocations by choosing a word from the box (some of them were in the text you read before)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308224" y="2024009"/>
            <a:ext cx="11743362" cy="2790362"/>
          </a:xfrm>
        </p:spPr>
        <p:style>
          <a:lnRef idx="1">
            <a:schemeClr val="accent5"/>
          </a:lnRef>
          <a:fillRef idx="2">
            <a:schemeClr val="accent5"/>
          </a:fillRef>
          <a:effectRef idx="1">
            <a:schemeClr val="accent5"/>
          </a:effectRef>
          <a:fontRef idx="minor">
            <a:schemeClr val="dk1"/>
          </a:fontRef>
        </p:style>
        <p:txBody>
          <a:bodyPr numCol="2">
            <a:noAutofit/>
          </a:bodyPr>
          <a:lstStyle/>
          <a:p>
            <a:pPr marL="1024128" lvl="3" indent="-457200" algn="just">
              <a:lnSpc>
                <a:spcPct val="100000"/>
              </a:lnSpc>
              <a:spcBef>
                <a:spcPts val="0"/>
              </a:spcBef>
              <a:spcAft>
                <a:spcPts val="0"/>
              </a:spcAft>
              <a:buFont typeface="+mj-lt"/>
              <a:buAutoNum type="arabicPeriod"/>
            </a:pPr>
            <a:r>
              <a:rPr lang="en-GB" sz="2000" dirty="0">
                <a:ln w="0"/>
                <a:solidFill>
                  <a:schemeClr val="tx1"/>
                </a:solidFill>
              </a:rPr>
              <a:t>Bonds, stocks and shares, cheques (checks)</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capital, services, loans</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charge, pay, receive</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Interest, a deposit, debts </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Loans, money, profits</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Make, pass, violate </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Offer, give, seek</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Provide, raise, invest</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029146" y="1391730"/>
            <a:ext cx="830151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b="1" dirty="0"/>
              <a:t>advice, capital, interest, issue, laws, make, pay, provide </a:t>
            </a:r>
          </a:p>
        </p:txBody>
      </p:sp>
    </p:spTree>
    <p:extLst>
      <p:ext uri="{BB962C8B-B14F-4D97-AF65-F5344CB8AC3E}">
        <p14:creationId xmlns:p14="http://schemas.microsoft.com/office/powerpoint/2010/main" val="155766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E5FE0-3862-4471-9B15-5CEE37BFCE30}"/>
              </a:ext>
            </a:extLst>
          </p:cNvPr>
          <p:cNvSpPr>
            <a:spLocks noGrp="1"/>
          </p:cNvSpPr>
          <p:nvPr>
            <p:ph type="title"/>
          </p:nvPr>
        </p:nvSpPr>
        <p:spPr>
          <a:xfrm>
            <a:off x="1972638" y="134734"/>
            <a:ext cx="9174823" cy="747193"/>
          </a:xfrm>
        </p:spPr>
        <p:style>
          <a:lnRef idx="0">
            <a:schemeClr val="accent1"/>
          </a:lnRef>
          <a:fillRef idx="3">
            <a:schemeClr val="accent1"/>
          </a:fillRef>
          <a:effectRef idx="3">
            <a:schemeClr val="accent1"/>
          </a:effectRef>
          <a:fontRef idx="minor">
            <a:schemeClr val="lt1"/>
          </a:fontRef>
        </p:style>
        <p:txBody>
          <a:bodyPr>
            <a:noAutofit/>
          </a:bodyPr>
          <a:lstStyle/>
          <a:p>
            <a:r>
              <a:rPr lang="en-GB" sz="2300" b="1" dirty="0"/>
              <a:t>Vocabulary 2 –  complete the groups of collocations by choosing a word from the box (some of them were in the text you read before) (p. 74)</a:t>
            </a:r>
          </a:p>
        </p:txBody>
      </p:sp>
      <p:sp>
        <p:nvSpPr>
          <p:cNvPr id="3" name="Segnaposto contenuto 2">
            <a:extLst>
              <a:ext uri="{FF2B5EF4-FFF2-40B4-BE49-F238E27FC236}">
                <a16:creationId xmlns:a16="http://schemas.microsoft.com/office/drawing/2014/main" id="{F5109583-60C6-43BE-AA57-F12E7FC6AD29}"/>
              </a:ext>
            </a:extLst>
          </p:cNvPr>
          <p:cNvSpPr>
            <a:spLocks noGrp="1"/>
          </p:cNvSpPr>
          <p:nvPr>
            <p:ph idx="1"/>
          </p:nvPr>
        </p:nvSpPr>
        <p:spPr>
          <a:xfrm>
            <a:off x="308224" y="2024009"/>
            <a:ext cx="11743362" cy="2790362"/>
          </a:xfrm>
        </p:spPr>
        <p:style>
          <a:lnRef idx="1">
            <a:schemeClr val="accent5"/>
          </a:lnRef>
          <a:fillRef idx="2">
            <a:schemeClr val="accent5"/>
          </a:fillRef>
          <a:effectRef idx="1">
            <a:schemeClr val="accent5"/>
          </a:effectRef>
          <a:fontRef idx="minor">
            <a:schemeClr val="dk1"/>
          </a:fontRef>
        </p:style>
        <p:txBody>
          <a:bodyPr numCol="2">
            <a:noAutofit/>
          </a:bodyPr>
          <a:lstStyle/>
          <a:p>
            <a:pPr marL="1024128" lvl="3" indent="-457200" algn="just">
              <a:lnSpc>
                <a:spcPct val="100000"/>
              </a:lnSpc>
              <a:spcBef>
                <a:spcPts val="0"/>
              </a:spcBef>
              <a:spcAft>
                <a:spcPts val="0"/>
              </a:spcAft>
              <a:buFont typeface="+mj-lt"/>
              <a:buAutoNum type="arabicPeriod"/>
            </a:pPr>
            <a:r>
              <a:rPr lang="en-GB" sz="2000" dirty="0">
                <a:ln w="0"/>
                <a:solidFill>
                  <a:schemeClr val="tx1"/>
                </a:solidFill>
              </a:rPr>
              <a:t>Bonds, stocks and shares, cheques (checks)</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capital, services, loans</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charge, pay, receive</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Interest, a deposit, debts </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Loans, money, profits</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Make, pass, violate </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Offer, give, seek</a:t>
            </a:r>
          </a:p>
          <a:p>
            <a:pPr marL="1024128" lvl="3" indent="-457200" algn="just">
              <a:lnSpc>
                <a:spcPct val="100000"/>
              </a:lnSpc>
              <a:spcBef>
                <a:spcPts val="0"/>
              </a:spcBef>
              <a:spcAft>
                <a:spcPts val="0"/>
              </a:spcAft>
              <a:buFont typeface="+mj-lt"/>
              <a:buAutoNum type="arabicPeriod"/>
            </a:pPr>
            <a:endParaRPr lang="en-GB" sz="2000" dirty="0">
              <a:ln w="0"/>
              <a:solidFill>
                <a:schemeClr val="tx1"/>
              </a:solidFill>
            </a:endParaRPr>
          </a:p>
          <a:p>
            <a:pPr marL="1024128" lvl="3" indent="-457200" algn="just">
              <a:lnSpc>
                <a:spcPct val="100000"/>
              </a:lnSpc>
              <a:spcBef>
                <a:spcPts val="0"/>
              </a:spcBef>
              <a:spcAft>
                <a:spcPts val="0"/>
              </a:spcAft>
              <a:buFont typeface="+mj-lt"/>
              <a:buAutoNum type="arabicPeriod"/>
            </a:pPr>
            <a:r>
              <a:rPr lang="en-GB" sz="2000" dirty="0">
                <a:ln w="0"/>
                <a:solidFill>
                  <a:schemeClr val="tx1"/>
                </a:solidFill>
              </a:rPr>
              <a:t>Provide, raise, invest</a:t>
            </a:r>
          </a:p>
        </p:txBody>
      </p:sp>
      <p:sp>
        <p:nvSpPr>
          <p:cNvPr id="4" name="CasellaDiTesto 3">
            <a:extLst>
              <a:ext uri="{FF2B5EF4-FFF2-40B4-BE49-F238E27FC236}">
                <a16:creationId xmlns:a16="http://schemas.microsoft.com/office/drawing/2014/main" id="{0E044F51-DD3A-4368-BAB8-47FD27BFBEE4}"/>
              </a:ext>
            </a:extLst>
          </p:cNvPr>
          <p:cNvSpPr txBox="1"/>
          <p:nvPr/>
        </p:nvSpPr>
        <p:spPr>
          <a:xfrm>
            <a:off x="2029146" y="1391730"/>
            <a:ext cx="830151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b="1" dirty="0"/>
              <a:t>advice, capital, interest, issue, laws, make, pay, provide </a:t>
            </a:r>
          </a:p>
        </p:txBody>
      </p:sp>
      <p:sp>
        <p:nvSpPr>
          <p:cNvPr id="7" name="CasellaDiTesto 6">
            <a:extLst>
              <a:ext uri="{FF2B5EF4-FFF2-40B4-BE49-F238E27FC236}">
                <a16:creationId xmlns:a16="http://schemas.microsoft.com/office/drawing/2014/main" id="{F7F7F953-EC4D-4B93-82B3-903E0F7D8372}"/>
              </a:ext>
            </a:extLst>
          </p:cNvPr>
          <p:cNvSpPr txBox="1"/>
          <p:nvPr/>
        </p:nvSpPr>
        <p:spPr>
          <a:xfrm>
            <a:off x="4008242" y="5096458"/>
            <a:ext cx="4673050" cy="1200329"/>
          </a:xfrm>
          <a:prstGeom prst="rect">
            <a:avLst/>
          </a:prstGeom>
        </p:spPr>
        <p:style>
          <a:lnRef idx="3">
            <a:schemeClr val="lt1"/>
          </a:lnRef>
          <a:fillRef idx="1">
            <a:schemeClr val="accent3"/>
          </a:fillRef>
          <a:effectRef idx="1">
            <a:schemeClr val="accent3"/>
          </a:effectRef>
          <a:fontRef idx="minor">
            <a:schemeClr val="lt1"/>
          </a:fontRef>
        </p:style>
        <p:txBody>
          <a:bodyPr wrap="square" numCol="3" rtlCol="0">
            <a:spAutoFit/>
          </a:bodyPr>
          <a:lstStyle/>
          <a:p>
            <a:pPr marL="342900" indent="-342900">
              <a:buFont typeface="+mj-lt"/>
              <a:buAutoNum type="arabicPeriod"/>
            </a:pPr>
            <a:r>
              <a:rPr lang="en-GB" dirty="0"/>
              <a:t>Issue</a:t>
            </a:r>
          </a:p>
          <a:p>
            <a:pPr marL="342900" indent="-342900">
              <a:buFont typeface="+mj-lt"/>
              <a:buAutoNum type="arabicPeriod"/>
            </a:pPr>
            <a:r>
              <a:rPr lang="en-GB" dirty="0"/>
              <a:t>Provide</a:t>
            </a:r>
          </a:p>
          <a:p>
            <a:pPr marL="342900" indent="-342900">
              <a:buFont typeface="+mj-lt"/>
              <a:buAutoNum type="arabicPeriod"/>
            </a:pPr>
            <a:r>
              <a:rPr lang="en-GB" dirty="0"/>
              <a:t>Interest</a:t>
            </a:r>
          </a:p>
          <a:p>
            <a:pPr marL="342900" indent="-342900">
              <a:buFont typeface="+mj-lt"/>
              <a:buAutoNum type="arabicPeriod"/>
            </a:pPr>
            <a:r>
              <a:rPr lang="en-GB" dirty="0"/>
              <a:t>Pay</a:t>
            </a:r>
          </a:p>
          <a:p>
            <a:pPr marL="342900" indent="-342900">
              <a:buFont typeface="+mj-lt"/>
              <a:buAutoNum type="arabicPeriod"/>
            </a:pPr>
            <a:r>
              <a:rPr lang="en-GB" dirty="0"/>
              <a:t>Make</a:t>
            </a:r>
          </a:p>
          <a:p>
            <a:pPr marL="342900" indent="-342900">
              <a:buFont typeface="+mj-lt"/>
              <a:buAutoNum type="arabicPeriod"/>
            </a:pPr>
            <a:r>
              <a:rPr lang="en-GB" dirty="0"/>
              <a:t>Laws </a:t>
            </a:r>
          </a:p>
          <a:p>
            <a:pPr marL="342900" indent="-342900">
              <a:buFont typeface="+mj-lt"/>
              <a:buAutoNum type="arabicPeriod"/>
            </a:pPr>
            <a:r>
              <a:rPr lang="en-GB" dirty="0"/>
              <a:t>Advice </a:t>
            </a:r>
          </a:p>
          <a:p>
            <a:pPr marL="342900" indent="-342900">
              <a:buFont typeface="+mj-lt"/>
              <a:buAutoNum type="arabicPeriod"/>
            </a:pPr>
            <a:r>
              <a:rPr lang="en-GB" dirty="0"/>
              <a:t>Capital </a:t>
            </a:r>
          </a:p>
        </p:txBody>
      </p:sp>
    </p:spTree>
    <p:extLst>
      <p:ext uri="{BB962C8B-B14F-4D97-AF65-F5344CB8AC3E}">
        <p14:creationId xmlns:p14="http://schemas.microsoft.com/office/powerpoint/2010/main" val="5674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37003-7B4E-433D-BCD4-AD55977CCF00}"/>
              </a:ext>
            </a:extLst>
          </p:cNvPr>
          <p:cNvSpPr>
            <a:spLocks noGrp="1"/>
          </p:cNvSpPr>
          <p:nvPr>
            <p:ph type="title"/>
          </p:nvPr>
        </p:nvSpPr>
        <p:spPr>
          <a:xfrm>
            <a:off x="1097280" y="286604"/>
            <a:ext cx="10058400" cy="771672"/>
          </a:xfrm>
        </p:spPr>
        <p:style>
          <a:lnRef idx="1">
            <a:schemeClr val="accent1"/>
          </a:lnRef>
          <a:fillRef idx="3">
            <a:schemeClr val="accent1"/>
          </a:fillRef>
          <a:effectRef idx="2">
            <a:schemeClr val="accent1"/>
          </a:effectRef>
          <a:fontRef idx="minor">
            <a:schemeClr val="lt1"/>
          </a:fontRef>
        </p:style>
        <p:txBody>
          <a:bodyPr>
            <a:normAutofit/>
          </a:bodyPr>
          <a:lstStyle/>
          <a:p>
            <a:r>
              <a:rPr lang="en-GB" sz="3500" spc="0" dirty="0">
                <a:ln w="0"/>
                <a:solidFill>
                  <a:schemeClr val="tx1"/>
                </a:solidFill>
                <a:effectLst>
                  <a:outerShdw blurRad="38100" dist="19050" dir="2700000" algn="tl" rotWithShape="0">
                    <a:schemeClr val="dk1">
                      <a:alpha val="40000"/>
                    </a:schemeClr>
                  </a:outerShdw>
                </a:effectLst>
              </a:rPr>
              <a:t>Put the sentences in the right order (Reading p. 75)</a:t>
            </a:r>
          </a:p>
        </p:txBody>
      </p:sp>
      <p:sp>
        <p:nvSpPr>
          <p:cNvPr id="3" name="Segnaposto contenuto 2">
            <a:extLst>
              <a:ext uri="{FF2B5EF4-FFF2-40B4-BE49-F238E27FC236}">
                <a16:creationId xmlns:a16="http://schemas.microsoft.com/office/drawing/2014/main" id="{001067E2-5826-494E-86FC-BC0679010E01}"/>
              </a:ext>
            </a:extLst>
          </p:cNvPr>
          <p:cNvSpPr>
            <a:spLocks noGrp="1"/>
          </p:cNvSpPr>
          <p:nvPr>
            <p:ph idx="1"/>
          </p:nvPr>
        </p:nvSpPr>
        <p:spPr>
          <a:xfrm>
            <a:off x="1097280" y="1776365"/>
            <a:ext cx="10058400" cy="4023360"/>
          </a:xfrm>
        </p:spPr>
        <p:txBody>
          <a:bodyPr/>
          <a:lstStyle/>
          <a:p>
            <a:endParaRPr lang="en-GB" dirty="0"/>
          </a:p>
        </p:txBody>
      </p:sp>
      <p:pic>
        <p:nvPicPr>
          <p:cNvPr id="4" name="Immagine 3">
            <a:extLst>
              <a:ext uri="{FF2B5EF4-FFF2-40B4-BE49-F238E27FC236}">
                <a16:creationId xmlns:a16="http://schemas.microsoft.com/office/drawing/2014/main" id="{F0FC87E0-6157-42E5-B58F-F0850C99113D}"/>
              </a:ext>
            </a:extLst>
          </p:cNvPr>
          <p:cNvPicPr>
            <a:picLocks noChangeAspect="1"/>
          </p:cNvPicPr>
          <p:nvPr/>
        </p:nvPicPr>
        <p:blipFill rotWithShape="1">
          <a:blip r:embed="rId2"/>
          <a:srcRect l="6998" t="51835" r="46401" b="22097"/>
          <a:stretch/>
        </p:blipFill>
        <p:spPr>
          <a:xfrm>
            <a:off x="132563" y="2012841"/>
            <a:ext cx="11333397" cy="3566025"/>
          </a:xfrm>
          <a:prstGeom prst="rect">
            <a:avLst/>
          </a:prstGeom>
        </p:spPr>
      </p:pic>
      <p:sp>
        <p:nvSpPr>
          <p:cNvPr id="5" name="CasellaDiTesto 4">
            <a:extLst>
              <a:ext uri="{FF2B5EF4-FFF2-40B4-BE49-F238E27FC236}">
                <a16:creationId xmlns:a16="http://schemas.microsoft.com/office/drawing/2014/main" id="{6A41BAD7-F105-4A7B-A9F1-233AC5F1AA06}"/>
              </a:ext>
            </a:extLst>
          </p:cNvPr>
          <p:cNvSpPr txBox="1"/>
          <p:nvPr/>
        </p:nvSpPr>
        <p:spPr>
          <a:xfrm>
            <a:off x="7685070" y="5725489"/>
            <a:ext cx="39041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a:t>MBS: Mortgage Based </a:t>
            </a:r>
            <a:r>
              <a:rPr lang="en-GB" dirty="0" err="1"/>
              <a:t>Securites</a:t>
            </a:r>
            <a:endParaRPr lang="en-GB" dirty="0"/>
          </a:p>
        </p:txBody>
      </p:sp>
    </p:spTree>
    <p:extLst>
      <p:ext uri="{BB962C8B-B14F-4D97-AF65-F5344CB8AC3E}">
        <p14:creationId xmlns:p14="http://schemas.microsoft.com/office/powerpoint/2010/main" val="3144874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00B3A3-FF08-40EB-BD48-00D03C8479DB}"/>
              </a:ext>
            </a:extLst>
          </p:cNvPr>
          <p:cNvSpPr>
            <a:spLocks noGrp="1"/>
          </p:cNvSpPr>
          <p:nvPr>
            <p:ph type="title"/>
          </p:nvPr>
        </p:nvSpPr>
        <p:spPr>
          <a:xfrm>
            <a:off x="10784592" y="0"/>
            <a:ext cx="1393861" cy="2912724"/>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GB" sz="3400" dirty="0"/>
              <a:t>Now read the text and check</a:t>
            </a:r>
          </a:p>
        </p:txBody>
      </p:sp>
      <p:sp>
        <p:nvSpPr>
          <p:cNvPr id="3" name="Segnaposto contenuto 2">
            <a:extLst>
              <a:ext uri="{FF2B5EF4-FFF2-40B4-BE49-F238E27FC236}">
                <a16:creationId xmlns:a16="http://schemas.microsoft.com/office/drawing/2014/main" id="{0004702C-BA06-4208-83BB-A1FF91DCF1A4}"/>
              </a:ext>
            </a:extLst>
          </p:cNvPr>
          <p:cNvSpPr>
            <a:spLocks noGrp="1"/>
          </p:cNvSpPr>
          <p:nvPr>
            <p:ph idx="1"/>
          </p:nvPr>
        </p:nvSpPr>
        <p:spPr/>
        <p:txBody>
          <a:bodyPr/>
          <a:lstStyle/>
          <a:p>
            <a:endParaRPr lang="en-GB" dirty="0"/>
          </a:p>
        </p:txBody>
      </p:sp>
      <p:pic>
        <p:nvPicPr>
          <p:cNvPr id="4" name="Immagine 3">
            <a:extLst>
              <a:ext uri="{FF2B5EF4-FFF2-40B4-BE49-F238E27FC236}">
                <a16:creationId xmlns:a16="http://schemas.microsoft.com/office/drawing/2014/main" id="{16AB62BF-BB9E-4317-A958-1BF613D32E6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6489" t="25767" r="31151" b="8315"/>
          <a:stretch/>
        </p:blipFill>
        <p:spPr>
          <a:xfrm>
            <a:off x="0" y="180366"/>
            <a:ext cx="10784592" cy="6412461"/>
          </a:xfrm>
          <a:prstGeom prst="rect">
            <a:avLst/>
          </a:prstGeom>
        </p:spPr>
      </p:pic>
    </p:spTree>
    <p:extLst>
      <p:ext uri="{BB962C8B-B14F-4D97-AF65-F5344CB8AC3E}">
        <p14:creationId xmlns:p14="http://schemas.microsoft.com/office/powerpoint/2010/main" val="244993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pPr marL="342900" indent="-342900">
              <a:buFont typeface="+mj-lt"/>
              <a:buAutoNum type="arabicPeriod"/>
            </a:pPr>
            <a:r>
              <a:rPr lang="it-IT" sz="1800" kern="1200" dirty="0" err="1">
                <a:solidFill>
                  <a:schemeClr val="tx1"/>
                </a:solidFill>
                <a:latin typeface="+mn-lt"/>
                <a:ea typeface="+mn-ea"/>
                <a:cs typeface="+mn-cs"/>
              </a:rPr>
              <a:t>Current</a:t>
            </a:r>
            <a:r>
              <a:rPr lang="it-IT" sz="1800" kern="1200" dirty="0">
                <a:solidFill>
                  <a:schemeClr val="tx1"/>
                </a:solidFill>
                <a:latin typeface="+mn-lt"/>
                <a:ea typeface="+mn-ea"/>
                <a:cs typeface="+mn-cs"/>
              </a:rPr>
              <a:t> account</a:t>
            </a:r>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13427" y="1546027"/>
            <a:ext cx="266014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pPr marL="342900" indent="-342900">
              <a:buFont typeface="+mj-lt"/>
              <a:buAutoNum type="arabicPeriod"/>
            </a:pPr>
            <a:r>
              <a:rPr lang="it-IT" dirty="0"/>
              <a:t>Checking account</a:t>
            </a:r>
          </a:p>
        </p:txBody>
      </p:sp>
    </p:spTree>
    <p:extLst>
      <p:ext uri="{BB962C8B-B14F-4D97-AF65-F5344CB8AC3E}">
        <p14:creationId xmlns:p14="http://schemas.microsoft.com/office/powerpoint/2010/main" val="3017184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37003-7B4E-433D-BCD4-AD55977CCF00}"/>
              </a:ext>
            </a:extLst>
          </p:cNvPr>
          <p:cNvSpPr>
            <a:spLocks noGrp="1"/>
          </p:cNvSpPr>
          <p:nvPr>
            <p:ph type="title"/>
          </p:nvPr>
        </p:nvSpPr>
        <p:spPr>
          <a:xfrm>
            <a:off x="1097280" y="286604"/>
            <a:ext cx="10058400" cy="771672"/>
          </a:xfrm>
        </p:spPr>
        <p:style>
          <a:lnRef idx="1">
            <a:schemeClr val="accent1"/>
          </a:lnRef>
          <a:fillRef idx="3">
            <a:schemeClr val="accent1"/>
          </a:fillRef>
          <a:effectRef idx="2">
            <a:schemeClr val="accent1"/>
          </a:effectRef>
          <a:fontRef idx="minor">
            <a:schemeClr val="lt1"/>
          </a:fontRef>
        </p:style>
        <p:txBody>
          <a:bodyPr>
            <a:normAutofit/>
          </a:bodyPr>
          <a:lstStyle/>
          <a:p>
            <a:r>
              <a:rPr lang="en-GB" sz="3500" spc="0" dirty="0">
                <a:ln w="0"/>
                <a:solidFill>
                  <a:schemeClr val="tx1"/>
                </a:solidFill>
                <a:effectLst>
                  <a:outerShdw blurRad="38100" dist="19050" dir="2700000" algn="tl" rotWithShape="0">
                    <a:schemeClr val="dk1">
                      <a:alpha val="40000"/>
                    </a:schemeClr>
                  </a:outerShdw>
                </a:effectLst>
              </a:rPr>
              <a:t>Put the sentences in the right order (Reading p. 75)</a:t>
            </a:r>
          </a:p>
        </p:txBody>
      </p:sp>
      <p:sp>
        <p:nvSpPr>
          <p:cNvPr id="3" name="Segnaposto contenuto 2">
            <a:extLst>
              <a:ext uri="{FF2B5EF4-FFF2-40B4-BE49-F238E27FC236}">
                <a16:creationId xmlns:a16="http://schemas.microsoft.com/office/drawing/2014/main" id="{001067E2-5826-494E-86FC-BC0679010E01}"/>
              </a:ext>
            </a:extLst>
          </p:cNvPr>
          <p:cNvSpPr>
            <a:spLocks noGrp="1"/>
          </p:cNvSpPr>
          <p:nvPr>
            <p:ph idx="1"/>
          </p:nvPr>
        </p:nvSpPr>
        <p:spPr>
          <a:xfrm>
            <a:off x="1097280" y="1776365"/>
            <a:ext cx="10058400" cy="4023360"/>
          </a:xfrm>
        </p:spPr>
        <p:txBody>
          <a:bodyPr/>
          <a:lstStyle/>
          <a:p>
            <a:endParaRPr lang="en-GB" dirty="0"/>
          </a:p>
        </p:txBody>
      </p:sp>
      <p:pic>
        <p:nvPicPr>
          <p:cNvPr id="4" name="Immagine 3">
            <a:extLst>
              <a:ext uri="{FF2B5EF4-FFF2-40B4-BE49-F238E27FC236}">
                <a16:creationId xmlns:a16="http://schemas.microsoft.com/office/drawing/2014/main" id="{F0FC87E0-6157-42E5-B58F-F0850C99113D}"/>
              </a:ext>
            </a:extLst>
          </p:cNvPr>
          <p:cNvPicPr>
            <a:picLocks noChangeAspect="1"/>
          </p:cNvPicPr>
          <p:nvPr/>
        </p:nvPicPr>
        <p:blipFill rotWithShape="1">
          <a:blip r:embed="rId2"/>
          <a:srcRect l="6998" t="51835" r="46401" b="22097"/>
          <a:stretch/>
        </p:blipFill>
        <p:spPr>
          <a:xfrm>
            <a:off x="858603" y="1920374"/>
            <a:ext cx="11333397" cy="3566025"/>
          </a:xfrm>
          <a:prstGeom prst="rect">
            <a:avLst/>
          </a:prstGeom>
        </p:spPr>
      </p:pic>
      <p:sp>
        <p:nvSpPr>
          <p:cNvPr id="5" name="CasellaDiTesto 4">
            <a:extLst>
              <a:ext uri="{FF2B5EF4-FFF2-40B4-BE49-F238E27FC236}">
                <a16:creationId xmlns:a16="http://schemas.microsoft.com/office/drawing/2014/main" id="{7EE957AA-4C8E-4F34-9313-B9ECB45EE781}"/>
              </a:ext>
            </a:extLst>
          </p:cNvPr>
          <p:cNvSpPr txBox="1"/>
          <p:nvPr/>
        </p:nvSpPr>
        <p:spPr>
          <a:xfrm>
            <a:off x="157036" y="1920374"/>
            <a:ext cx="701567"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dirty="0"/>
              <a:t>3</a:t>
            </a:r>
          </a:p>
          <a:p>
            <a:endParaRPr lang="en-GB" sz="2000" dirty="0"/>
          </a:p>
          <a:p>
            <a:r>
              <a:rPr lang="en-GB" sz="2000" dirty="0"/>
              <a:t>1</a:t>
            </a:r>
          </a:p>
          <a:p>
            <a:endParaRPr lang="en-GB" sz="2000" dirty="0"/>
          </a:p>
          <a:p>
            <a:r>
              <a:rPr lang="en-GB" sz="2000" dirty="0"/>
              <a:t>5</a:t>
            </a:r>
          </a:p>
          <a:p>
            <a:endParaRPr lang="en-GB" sz="2000" dirty="0"/>
          </a:p>
          <a:p>
            <a:r>
              <a:rPr lang="en-GB" sz="2000" dirty="0"/>
              <a:t>2</a:t>
            </a:r>
          </a:p>
          <a:p>
            <a:endParaRPr lang="en-GB" sz="2000" dirty="0"/>
          </a:p>
          <a:p>
            <a:r>
              <a:rPr lang="en-GB" sz="2000" dirty="0"/>
              <a:t>4</a:t>
            </a:r>
          </a:p>
          <a:p>
            <a:endParaRPr lang="en-GB" sz="2000" dirty="0"/>
          </a:p>
          <a:p>
            <a:r>
              <a:rPr lang="en-GB" sz="2000" dirty="0"/>
              <a:t>6</a:t>
            </a:r>
          </a:p>
        </p:txBody>
      </p:sp>
    </p:spTree>
    <p:extLst>
      <p:ext uri="{BB962C8B-B14F-4D97-AF65-F5344CB8AC3E}">
        <p14:creationId xmlns:p14="http://schemas.microsoft.com/office/powerpoint/2010/main" val="2484893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AA308-F4DA-4E90-8AF6-164A70C7F574}"/>
              </a:ext>
            </a:extLst>
          </p:cNvPr>
          <p:cNvSpPr>
            <a:spLocks noGrp="1"/>
          </p:cNvSpPr>
          <p:nvPr>
            <p:ph type="title"/>
          </p:nvPr>
        </p:nvSpPr>
        <p:spPr>
          <a:xfrm>
            <a:off x="1097280" y="286604"/>
            <a:ext cx="10058400" cy="566152"/>
          </a:xfrm>
        </p:spPr>
        <p:txBody>
          <a:bodyPr>
            <a:normAutofit/>
          </a:bodyPr>
          <a:lstStyle/>
          <a:p>
            <a:r>
              <a:rPr lang="en-GB" sz="2000" dirty="0">
                <a:hlinkClick r:id="rId2"/>
              </a:rPr>
              <a:t>https://www.youtube.com/watch?v=r3SB9CArkPo</a:t>
            </a:r>
            <a:endParaRPr lang="en-GB" sz="2000" dirty="0"/>
          </a:p>
        </p:txBody>
      </p:sp>
      <p:pic>
        <p:nvPicPr>
          <p:cNvPr id="4" name="Immagine 3">
            <a:extLst>
              <a:ext uri="{FF2B5EF4-FFF2-40B4-BE49-F238E27FC236}">
                <a16:creationId xmlns:a16="http://schemas.microsoft.com/office/drawing/2014/main" id="{8F37D4E1-BD6F-4DE2-B057-DE01AF8E3021}"/>
              </a:ext>
            </a:extLst>
          </p:cNvPr>
          <p:cNvPicPr>
            <a:picLocks noChangeAspect="1"/>
          </p:cNvPicPr>
          <p:nvPr/>
        </p:nvPicPr>
        <p:blipFill rotWithShape="1">
          <a:blip r:embed="rId3"/>
          <a:srcRect l="12219" t="21273" r="29213" b="10112"/>
          <a:stretch/>
        </p:blipFill>
        <p:spPr>
          <a:xfrm>
            <a:off x="1654138" y="1011981"/>
            <a:ext cx="8681663" cy="5721153"/>
          </a:xfrm>
          <a:prstGeom prst="rect">
            <a:avLst/>
          </a:prstGeom>
        </p:spPr>
      </p:pic>
    </p:spTree>
    <p:extLst>
      <p:ext uri="{BB962C8B-B14F-4D97-AF65-F5344CB8AC3E}">
        <p14:creationId xmlns:p14="http://schemas.microsoft.com/office/powerpoint/2010/main" val="265186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8CCE9-8C26-4B07-92C6-6B67ABEABC42}"/>
              </a:ext>
            </a:extLst>
          </p:cNvPr>
          <p:cNvSpPr>
            <a:spLocks noGrp="1"/>
          </p:cNvSpPr>
          <p:nvPr>
            <p:ph type="title"/>
          </p:nvPr>
        </p:nvSpPr>
        <p:spPr>
          <a:xfrm>
            <a:off x="1097280" y="286603"/>
            <a:ext cx="10058400" cy="702303"/>
          </a:xfrm>
        </p:spPr>
        <p:style>
          <a:lnRef idx="1">
            <a:schemeClr val="accent1"/>
          </a:lnRef>
          <a:fillRef idx="3">
            <a:schemeClr val="accent1"/>
          </a:fillRef>
          <a:effectRef idx="2">
            <a:schemeClr val="accent1"/>
          </a:effectRef>
          <a:fontRef idx="minor">
            <a:schemeClr val="lt1"/>
          </a:fontRef>
        </p:style>
        <p:txBody>
          <a:bodyPr>
            <a:normAutofit/>
          </a:bodyPr>
          <a:lstStyle/>
          <a:p>
            <a:r>
              <a:rPr lang="en-GB" sz="3500" dirty="0"/>
              <a:t>p. 76 Vocabulary: match up the words and definitions</a:t>
            </a:r>
          </a:p>
        </p:txBody>
      </p:sp>
      <p:sp>
        <p:nvSpPr>
          <p:cNvPr id="3" name="Segnaposto contenuto 2">
            <a:extLst>
              <a:ext uri="{FF2B5EF4-FFF2-40B4-BE49-F238E27FC236}">
                <a16:creationId xmlns:a16="http://schemas.microsoft.com/office/drawing/2014/main" id="{266DF4CC-BC8E-4A5F-AF58-95EC5ECB4C43}"/>
              </a:ext>
            </a:extLst>
          </p:cNvPr>
          <p:cNvSpPr>
            <a:spLocks noGrp="1"/>
          </p:cNvSpPr>
          <p:nvPr>
            <p:ph idx="1"/>
          </p:nvPr>
        </p:nvSpPr>
        <p:spPr/>
        <p:txBody>
          <a:bodyPr/>
          <a:lstStyle/>
          <a:p>
            <a:endParaRPr lang="en-GB" dirty="0"/>
          </a:p>
        </p:txBody>
      </p:sp>
      <p:pic>
        <p:nvPicPr>
          <p:cNvPr id="4" name="Immagine 3">
            <a:extLst>
              <a:ext uri="{FF2B5EF4-FFF2-40B4-BE49-F238E27FC236}">
                <a16:creationId xmlns:a16="http://schemas.microsoft.com/office/drawing/2014/main" id="{ABBECF7F-E79C-42F5-BA5C-52C48E2E9B67}"/>
              </a:ext>
            </a:extLst>
          </p:cNvPr>
          <p:cNvPicPr>
            <a:picLocks noChangeAspect="1"/>
          </p:cNvPicPr>
          <p:nvPr/>
        </p:nvPicPr>
        <p:blipFill rotWithShape="1">
          <a:blip r:embed="rId3"/>
          <a:srcRect l="8500" t="50000" r="41685" b="14420"/>
          <a:stretch/>
        </p:blipFill>
        <p:spPr>
          <a:xfrm>
            <a:off x="589289" y="1419767"/>
            <a:ext cx="11074381" cy="4449327"/>
          </a:xfrm>
          <a:prstGeom prst="rect">
            <a:avLst/>
          </a:prstGeom>
        </p:spPr>
      </p:pic>
    </p:spTree>
    <p:extLst>
      <p:ext uri="{BB962C8B-B14F-4D97-AF65-F5344CB8AC3E}">
        <p14:creationId xmlns:p14="http://schemas.microsoft.com/office/powerpoint/2010/main" val="271471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8CCE9-8C26-4B07-92C6-6B67ABEABC42}"/>
              </a:ext>
            </a:extLst>
          </p:cNvPr>
          <p:cNvSpPr>
            <a:spLocks noGrp="1"/>
          </p:cNvSpPr>
          <p:nvPr>
            <p:ph type="title"/>
          </p:nvPr>
        </p:nvSpPr>
        <p:spPr>
          <a:xfrm>
            <a:off x="1097280" y="286603"/>
            <a:ext cx="10058400" cy="702303"/>
          </a:xfrm>
        </p:spPr>
        <p:style>
          <a:lnRef idx="1">
            <a:schemeClr val="accent1"/>
          </a:lnRef>
          <a:fillRef idx="3">
            <a:schemeClr val="accent1"/>
          </a:fillRef>
          <a:effectRef idx="2">
            <a:schemeClr val="accent1"/>
          </a:effectRef>
          <a:fontRef idx="minor">
            <a:schemeClr val="lt1"/>
          </a:fontRef>
        </p:style>
        <p:txBody>
          <a:bodyPr>
            <a:normAutofit/>
          </a:bodyPr>
          <a:lstStyle/>
          <a:p>
            <a:r>
              <a:rPr lang="en-GB" sz="3500" dirty="0"/>
              <a:t>p. 76 Vocabulary: match up the words and definitions</a:t>
            </a:r>
          </a:p>
        </p:txBody>
      </p:sp>
      <p:sp>
        <p:nvSpPr>
          <p:cNvPr id="3" name="Segnaposto contenuto 2">
            <a:extLst>
              <a:ext uri="{FF2B5EF4-FFF2-40B4-BE49-F238E27FC236}">
                <a16:creationId xmlns:a16="http://schemas.microsoft.com/office/drawing/2014/main" id="{266DF4CC-BC8E-4A5F-AF58-95EC5ECB4C43}"/>
              </a:ext>
            </a:extLst>
          </p:cNvPr>
          <p:cNvSpPr>
            <a:spLocks noGrp="1"/>
          </p:cNvSpPr>
          <p:nvPr>
            <p:ph idx="1"/>
          </p:nvPr>
        </p:nvSpPr>
        <p:spPr/>
        <p:txBody>
          <a:bodyPr/>
          <a:lstStyle/>
          <a:p>
            <a:endParaRPr lang="en-GB" dirty="0"/>
          </a:p>
        </p:txBody>
      </p:sp>
      <p:pic>
        <p:nvPicPr>
          <p:cNvPr id="4" name="Immagine 3">
            <a:extLst>
              <a:ext uri="{FF2B5EF4-FFF2-40B4-BE49-F238E27FC236}">
                <a16:creationId xmlns:a16="http://schemas.microsoft.com/office/drawing/2014/main" id="{ABBECF7F-E79C-42F5-BA5C-52C48E2E9B67}"/>
              </a:ext>
            </a:extLst>
          </p:cNvPr>
          <p:cNvPicPr>
            <a:picLocks noChangeAspect="1"/>
          </p:cNvPicPr>
          <p:nvPr/>
        </p:nvPicPr>
        <p:blipFill rotWithShape="1">
          <a:blip r:embed="rId3"/>
          <a:srcRect l="8500" t="50000" r="41685" b="14420"/>
          <a:stretch/>
        </p:blipFill>
        <p:spPr>
          <a:xfrm>
            <a:off x="157775" y="1109646"/>
            <a:ext cx="10506800" cy="4221291"/>
          </a:xfrm>
          <a:prstGeom prst="rect">
            <a:avLst/>
          </a:prstGeom>
        </p:spPr>
      </p:pic>
      <p:sp>
        <p:nvSpPr>
          <p:cNvPr id="5" name="CasellaDiTesto 4">
            <a:extLst>
              <a:ext uri="{FF2B5EF4-FFF2-40B4-BE49-F238E27FC236}">
                <a16:creationId xmlns:a16="http://schemas.microsoft.com/office/drawing/2014/main" id="{9B125C57-6246-4099-8C90-C220726D07EF}"/>
              </a:ext>
            </a:extLst>
          </p:cNvPr>
          <p:cNvSpPr txBox="1"/>
          <p:nvPr/>
        </p:nvSpPr>
        <p:spPr>
          <a:xfrm>
            <a:off x="10882835" y="1445624"/>
            <a:ext cx="593400" cy="163121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2000" dirty="0"/>
              <a:t>1b</a:t>
            </a:r>
          </a:p>
          <a:p>
            <a:r>
              <a:rPr lang="en-GB" sz="2000" dirty="0"/>
              <a:t>2c</a:t>
            </a:r>
          </a:p>
          <a:p>
            <a:r>
              <a:rPr lang="en-GB" sz="2000" dirty="0"/>
              <a:t>3e</a:t>
            </a:r>
          </a:p>
          <a:p>
            <a:r>
              <a:rPr lang="en-GB" sz="2000" dirty="0"/>
              <a:t>4d</a:t>
            </a:r>
          </a:p>
          <a:p>
            <a:r>
              <a:rPr lang="en-GB" sz="2000" dirty="0"/>
              <a:t>5a</a:t>
            </a:r>
          </a:p>
        </p:txBody>
      </p:sp>
    </p:spTree>
    <p:extLst>
      <p:ext uri="{BB962C8B-B14F-4D97-AF65-F5344CB8AC3E}">
        <p14:creationId xmlns:p14="http://schemas.microsoft.com/office/powerpoint/2010/main" val="40870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pPr marL="342900" indent="-342900">
              <a:buFont typeface="+mj-lt"/>
              <a:buAutoNum type="arabicPeriod"/>
            </a:pPr>
            <a:r>
              <a:rPr lang="it-IT" sz="1800" kern="1200" dirty="0" err="1">
                <a:solidFill>
                  <a:schemeClr val="tx1"/>
                </a:solidFill>
                <a:latin typeface="+mn-lt"/>
                <a:ea typeface="+mn-ea"/>
                <a:cs typeface="+mn-cs"/>
              </a:rPr>
              <a:t>Current</a:t>
            </a:r>
            <a:r>
              <a:rPr lang="it-IT" sz="1800" kern="1200" dirty="0">
                <a:solidFill>
                  <a:schemeClr val="tx1"/>
                </a:solidFill>
                <a:latin typeface="+mn-lt"/>
                <a:ea typeface="+mn-ea"/>
                <a:cs typeface="+mn-cs"/>
              </a:rPr>
              <a:t> account</a:t>
            </a:r>
          </a:p>
          <a:p>
            <a:pPr marL="342900" indent="-342900">
              <a:buFont typeface="+mj-lt"/>
              <a:buAutoNum type="arabicPeriod"/>
            </a:pPr>
            <a:r>
              <a:rPr lang="it-IT" dirty="0" err="1">
                <a:solidFill>
                  <a:schemeClr val="tx1"/>
                </a:solidFill>
              </a:rPr>
              <a:t>Savings</a:t>
            </a:r>
            <a:r>
              <a:rPr lang="it-IT" dirty="0">
                <a:solidFill>
                  <a:schemeClr val="tx1"/>
                </a:solidFill>
              </a:rPr>
              <a:t> or </a:t>
            </a:r>
            <a:r>
              <a:rPr lang="it-IT" dirty="0" err="1">
                <a:solidFill>
                  <a:schemeClr val="tx1"/>
                </a:solidFill>
              </a:rPr>
              <a:t>deposit</a:t>
            </a:r>
            <a:r>
              <a:rPr lang="it-IT" dirty="0">
                <a:solidFill>
                  <a:schemeClr val="tx1"/>
                </a:solidFill>
              </a:rPr>
              <a:t> account</a:t>
            </a:r>
            <a:endParaRPr lang="it-IT" sz="1800" kern="1200" dirty="0">
              <a:solidFill>
                <a:schemeClr val="tx1"/>
              </a:solidFill>
              <a:latin typeface="+mn-lt"/>
              <a:ea typeface="+mn-ea"/>
              <a:cs typeface="+mn-cs"/>
            </a:endParaRPr>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13427" y="1546027"/>
            <a:ext cx="266014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pPr marL="342900" indent="-342900">
              <a:buFont typeface="+mj-lt"/>
              <a:buAutoNum type="arabicPeriod"/>
            </a:pPr>
            <a:r>
              <a:rPr lang="it-IT" dirty="0"/>
              <a:t>Checking account</a:t>
            </a:r>
          </a:p>
          <a:p>
            <a:pPr marL="342900" indent="-342900">
              <a:buFont typeface="+mj-lt"/>
              <a:buAutoNum type="arabicPeriod"/>
            </a:pPr>
            <a:r>
              <a:rPr lang="it-IT" sz="1800" kern="1200" dirty="0">
                <a:solidFill>
                  <a:schemeClr val="tx1"/>
                </a:solidFill>
                <a:latin typeface="+mn-lt"/>
                <a:ea typeface="+mn-ea"/>
                <a:cs typeface="+mn-cs"/>
              </a:rPr>
              <a:t>Time or </a:t>
            </a:r>
            <a:r>
              <a:rPr lang="it-IT" sz="1800" kern="1200" dirty="0" err="1">
                <a:solidFill>
                  <a:schemeClr val="tx1"/>
                </a:solidFill>
                <a:latin typeface="+mn-lt"/>
                <a:ea typeface="+mn-ea"/>
                <a:cs typeface="+mn-cs"/>
              </a:rPr>
              <a:t>notice</a:t>
            </a:r>
            <a:r>
              <a:rPr lang="it-IT" sz="1800" kern="1200" dirty="0">
                <a:solidFill>
                  <a:schemeClr val="tx1"/>
                </a:solidFill>
                <a:latin typeface="+mn-lt"/>
                <a:ea typeface="+mn-ea"/>
                <a:cs typeface="+mn-cs"/>
              </a:rPr>
              <a:t> account</a:t>
            </a:r>
          </a:p>
        </p:txBody>
      </p:sp>
      <p:sp>
        <p:nvSpPr>
          <p:cNvPr id="11" name="CasellaDiTesto 10">
            <a:extLst>
              <a:ext uri="{FF2B5EF4-FFF2-40B4-BE49-F238E27FC236}">
                <a16:creationId xmlns:a16="http://schemas.microsoft.com/office/drawing/2014/main" id="{5F1EB848-BC20-46A3-A306-365579F59A42}"/>
              </a:ext>
            </a:extLst>
          </p:cNvPr>
          <p:cNvSpPr txBox="1"/>
          <p:nvPr/>
        </p:nvSpPr>
        <p:spPr>
          <a:xfrm>
            <a:off x="9267288" y="1546027"/>
            <a:ext cx="269354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Italian</a:t>
            </a:r>
            <a:endParaRPr lang="it-IT" sz="1800" b="1" kern="1200" dirty="0">
              <a:solidFill>
                <a:schemeClr val="tx1"/>
              </a:solidFill>
              <a:latin typeface="+mn-lt"/>
              <a:ea typeface="+mn-ea"/>
              <a:cs typeface="+mn-cs"/>
            </a:endParaRPr>
          </a:p>
          <a:p>
            <a:endParaRPr lang="it-IT" sz="1800" b="1" kern="1200" dirty="0">
              <a:solidFill>
                <a:schemeClr val="tx1"/>
              </a:solidFill>
              <a:latin typeface="+mn-lt"/>
              <a:ea typeface="+mn-ea"/>
              <a:cs typeface="+mn-cs"/>
            </a:endParaRPr>
          </a:p>
        </p:txBody>
      </p:sp>
    </p:spTree>
    <p:extLst>
      <p:ext uri="{BB962C8B-B14F-4D97-AF65-F5344CB8AC3E}">
        <p14:creationId xmlns:p14="http://schemas.microsoft.com/office/powerpoint/2010/main" val="150338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pPr marL="342900" indent="-342900">
              <a:buFont typeface="+mj-lt"/>
              <a:buAutoNum type="arabicPeriod"/>
            </a:pPr>
            <a:r>
              <a:rPr lang="it-IT" sz="1800" kern="1200" dirty="0" err="1">
                <a:solidFill>
                  <a:schemeClr val="tx1"/>
                </a:solidFill>
                <a:latin typeface="+mn-lt"/>
                <a:ea typeface="+mn-ea"/>
                <a:cs typeface="+mn-cs"/>
              </a:rPr>
              <a:t>Current</a:t>
            </a:r>
            <a:r>
              <a:rPr lang="it-IT" sz="1800" kern="1200" dirty="0">
                <a:solidFill>
                  <a:schemeClr val="tx1"/>
                </a:solidFill>
                <a:latin typeface="+mn-lt"/>
                <a:ea typeface="+mn-ea"/>
                <a:cs typeface="+mn-cs"/>
              </a:rPr>
              <a:t> account</a:t>
            </a:r>
          </a:p>
          <a:p>
            <a:pPr marL="342900" indent="-342900">
              <a:buFont typeface="+mj-lt"/>
              <a:buAutoNum type="arabicPeriod"/>
            </a:pPr>
            <a:r>
              <a:rPr lang="it-IT" dirty="0" err="1">
                <a:solidFill>
                  <a:schemeClr val="tx1"/>
                </a:solidFill>
              </a:rPr>
              <a:t>Savings</a:t>
            </a:r>
            <a:r>
              <a:rPr lang="it-IT" dirty="0">
                <a:solidFill>
                  <a:schemeClr val="tx1"/>
                </a:solidFill>
              </a:rPr>
              <a:t> or </a:t>
            </a:r>
            <a:r>
              <a:rPr lang="it-IT" dirty="0" err="1">
                <a:solidFill>
                  <a:schemeClr val="tx1"/>
                </a:solidFill>
              </a:rPr>
              <a:t>deposit</a:t>
            </a:r>
            <a:r>
              <a:rPr lang="it-IT" dirty="0">
                <a:solidFill>
                  <a:schemeClr val="tx1"/>
                </a:solidFill>
              </a:rPr>
              <a:t> account</a:t>
            </a:r>
            <a:endParaRPr lang="it-IT" sz="1800" kern="1200" dirty="0">
              <a:solidFill>
                <a:schemeClr val="tx1"/>
              </a:solidFill>
              <a:latin typeface="+mn-lt"/>
              <a:ea typeface="+mn-ea"/>
              <a:cs typeface="+mn-cs"/>
            </a:endParaRPr>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13427" y="1546027"/>
            <a:ext cx="266014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pPr marL="342900" indent="-342900">
              <a:buFont typeface="+mj-lt"/>
              <a:buAutoNum type="arabicPeriod"/>
            </a:pPr>
            <a:r>
              <a:rPr lang="it-IT" dirty="0"/>
              <a:t>Checking account</a:t>
            </a:r>
          </a:p>
          <a:p>
            <a:pPr marL="342900" indent="-342900">
              <a:buFont typeface="+mj-lt"/>
              <a:buAutoNum type="arabicPeriod"/>
            </a:pPr>
            <a:r>
              <a:rPr lang="it-IT" sz="1800" kern="1200" dirty="0">
                <a:solidFill>
                  <a:schemeClr val="tx1"/>
                </a:solidFill>
                <a:latin typeface="+mn-lt"/>
                <a:ea typeface="+mn-ea"/>
                <a:cs typeface="+mn-cs"/>
              </a:rPr>
              <a:t>Time or </a:t>
            </a:r>
            <a:r>
              <a:rPr lang="it-IT" sz="1800" kern="1200" dirty="0" err="1">
                <a:solidFill>
                  <a:schemeClr val="tx1"/>
                </a:solidFill>
                <a:latin typeface="+mn-lt"/>
                <a:ea typeface="+mn-ea"/>
                <a:cs typeface="+mn-cs"/>
              </a:rPr>
              <a:t>notice</a:t>
            </a:r>
            <a:r>
              <a:rPr lang="it-IT" sz="1800" kern="1200" dirty="0">
                <a:solidFill>
                  <a:schemeClr val="tx1"/>
                </a:solidFill>
                <a:latin typeface="+mn-lt"/>
                <a:ea typeface="+mn-ea"/>
                <a:cs typeface="+mn-cs"/>
              </a:rPr>
              <a:t> account</a:t>
            </a:r>
          </a:p>
        </p:txBody>
      </p:sp>
      <p:sp>
        <p:nvSpPr>
          <p:cNvPr id="11" name="CasellaDiTesto 10">
            <a:extLst>
              <a:ext uri="{FF2B5EF4-FFF2-40B4-BE49-F238E27FC236}">
                <a16:creationId xmlns:a16="http://schemas.microsoft.com/office/drawing/2014/main" id="{5F1EB848-BC20-46A3-A306-365579F59A42}"/>
              </a:ext>
            </a:extLst>
          </p:cNvPr>
          <p:cNvSpPr txBox="1"/>
          <p:nvPr/>
        </p:nvSpPr>
        <p:spPr>
          <a:xfrm>
            <a:off x="9267288" y="1546027"/>
            <a:ext cx="269354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Italian</a:t>
            </a:r>
            <a:endParaRPr lang="it-IT" sz="1800" b="1" kern="1200" dirty="0">
              <a:solidFill>
                <a:schemeClr val="tx1"/>
              </a:solidFill>
              <a:latin typeface="+mn-lt"/>
              <a:ea typeface="+mn-ea"/>
              <a:cs typeface="+mn-cs"/>
            </a:endParaRPr>
          </a:p>
          <a:p>
            <a:pPr marL="342900" indent="-342900">
              <a:buFont typeface="+mj-lt"/>
              <a:buAutoNum type="arabicPeriod"/>
            </a:pPr>
            <a:r>
              <a:rPr lang="it-IT" dirty="0"/>
              <a:t>Conto corrente</a:t>
            </a:r>
          </a:p>
          <a:p>
            <a:pPr marL="342900" indent="-342900">
              <a:buFont typeface="+mj-lt"/>
              <a:buAutoNum type="arabicPeriod"/>
            </a:pPr>
            <a:r>
              <a:rPr lang="it-IT" sz="1800" kern="1200" dirty="0">
                <a:solidFill>
                  <a:schemeClr val="tx1"/>
                </a:solidFill>
                <a:latin typeface="+mn-lt"/>
                <a:ea typeface="+mn-ea"/>
                <a:cs typeface="+mn-cs"/>
              </a:rPr>
              <a:t>Co</a:t>
            </a:r>
            <a:r>
              <a:rPr lang="it-IT" dirty="0"/>
              <a:t>nto deposito (libretto di risparmio)</a:t>
            </a:r>
            <a:endParaRPr lang="it-IT" sz="1800" kern="1200" dirty="0">
              <a:solidFill>
                <a:schemeClr val="tx1"/>
              </a:solidFill>
              <a:latin typeface="+mn-lt"/>
              <a:ea typeface="+mn-ea"/>
              <a:cs typeface="+mn-cs"/>
            </a:endParaRPr>
          </a:p>
        </p:txBody>
      </p:sp>
    </p:spTree>
    <p:extLst>
      <p:ext uri="{BB962C8B-B14F-4D97-AF65-F5344CB8AC3E}">
        <p14:creationId xmlns:p14="http://schemas.microsoft.com/office/powerpoint/2010/main" val="225624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pPr marL="342900" indent="-342900">
              <a:buFont typeface="+mj-lt"/>
              <a:buAutoNum type="arabicPeriod"/>
            </a:pPr>
            <a:r>
              <a:rPr lang="it-IT" sz="1800" kern="1200" dirty="0" err="1">
                <a:solidFill>
                  <a:schemeClr val="tx1"/>
                </a:solidFill>
                <a:latin typeface="+mn-lt"/>
                <a:ea typeface="+mn-ea"/>
                <a:cs typeface="+mn-cs"/>
              </a:rPr>
              <a:t>Current</a:t>
            </a:r>
            <a:r>
              <a:rPr lang="it-IT" sz="1800" kern="1200" dirty="0">
                <a:solidFill>
                  <a:schemeClr val="tx1"/>
                </a:solidFill>
                <a:latin typeface="+mn-lt"/>
                <a:ea typeface="+mn-ea"/>
                <a:cs typeface="+mn-cs"/>
              </a:rPr>
              <a:t> account</a:t>
            </a:r>
          </a:p>
          <a:p>
            <a:pPr marL="342900" indent="-342900">
              <a:buFont typeface="+mj-lt"/>
              <a:buAutoNum type="arabicPeriod"/>
            </a:pPr>
            <a:r>
              <a:rPr lang="it-IT" dirty="0" err="1">
                <a:solidFill>
                  <a:schemeClr val="tx1"/>
                </a:solidFill>
              </a:rPr>
              <a:t>Savings</a:t>
            </a:r>
            <a:r>
              <a:rPr lang="it-IT" dirty="0">
                <a:solidFill>
                  <a:schemeClr val="tx1"/>
                </a:solidFill>
              </a:rPr>
              <a:t> or </a:t>
            </a:r>
            <a:r>
              <a:rPr lang="it-IT" dirty="0" err="1">
                <a:solidFill>
                  <a:schemeClr val="tx1"/>
                </a:solidFill>
              </a:rPr>
              <a:t>deposit</a:t>
            </a:r>
            <a:r>
              <a:rPr lang="it-IT" dirty="0">
                <a:solidFill>
                  <a:schemeClr val="tx1"/>
                </a:solidFill>
              </a:rPr>
              <a:t> account</a:t>
            </a:r>
            <a:endParaRPr lang="it-IT" sz="1800" kern="1200" dirty="0">
              <a:solidFill>
                <a:schemeClr val="tx1"/>
              </a:solidFill>
              <a:latin typeface="+mn-lt"/>
              <a:ea typeface="+mn-ea"/>
              <a:cs typeface="+mn-cs"/>
            </a:endParaRPr>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13427" y="1546027"/>
            <a:ext cx="266014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pPr marL="342900" indent="-342900">
              <a:buFont typeface="+mj-lt"/>
              <a:buAutoNum type="arabicPeriod"/>
            </a:pPr>
            <a:r>
              <a:rPr lang="it-IT" dirty="0"/>
              <a:t>Checking account</a:t>
            </a:r>
          </a:p>
          <a:p>
            <a:pPr marL="342900" indent="-342900">
              <a:buFont typeface="+mj-lt"/>
              <a:buAutoNum type="arabicPeriod"/>
            </a:pPr>
            <a:r>
              <a:rPr lang="it-IT" sz="1800" kern="1200" dirty="0">
                <a:solidFill>
                  <a:schemeClr val="tx1"/>
                </a:solidFill>
                <a:latin typeface="+mn-lt"/>
                <a:ea typeface="+mn-ea"/>
                <a:cs typeface="+mn-cs"/>
              </a:rPr>
              <a:t>Time or </a:t>
            </a:r>
            <a:r>
              <a:rPr lang="it-IT" sz="1800" kern="1200" dirty="0" err="1">
                <a:solidFill>
                  <a:schemeClr val="tx1"/>
                </a:solidFill>
                <a:latin typeface="+mn-lt"/>
                <a:ea typeface="+mn-ea"/>
                <a:cs typeface="+mn-cs"/>
              </a:rPr>
              <a:t>notice</a:t>
            </a:r>
            <a:r>
              <a:rPr lang="it-IT" sz="1800" kern="1200" dirty="0">
                <a:solidFill>
                  <a:schemeClr val="tx1"/>
                </a:solidFill>
                <a:latin typeface="+mn-lt"/>
                <a:ea typeface="+mn-ea"/>
                <a:cs typeface="+mn-cs"/>
              </a:rPr>
              <a:t> account</a:t>
            </a:r>
          </a:p>
        </p:txBody>
      </p:sp>
      <p:sp>
        <p:nvSpPr>
          <p:cNvPr id="11" name="CasellaDiTesto 10">
            <a:extLst>
              <a:ext uri="{FF2B5EF4-FFF2-40B4-BE49-F238E27FC236}">
                <a16:creationId xmlns:a16="http://schemas.microsoft.com/office/drawing/2014/main" id="{5F1EB848-BC20-46A3-A306-365579F59A42}"/>
              </a:ext>
            </a:extLst>
          </p:cNvPr>
          <p:cNvSpPr txBox="1"/>
          <p:nvPr/>
        </p:nvSpPr>
        <p:spPr>
          <a:xfrm>
            <a:off x="9267288" y="1546027"/>
            <a:ext cx="269354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Italian</a:t>
            </a:r>
            <a:endParaRPr lang="it-IT" sz="1800" b="1" kern="1200" dirty="0">
              <a:solidFill>
                <a:schemeClr val="tx1"/>
              </a:solidFill>
              <a:latin typeface="+mn-lt"/>
              <a:ea typeface="+mn-ea"/>
              <a:cs typeface="+mn-cs"/>
            </a:endParaRPr>
          </a:p>
          <a:p>
            <a:pPr marL="342900" indent="-342900">
              <a:buFont typeface="+mj-lt"/>
              <a:buAutoNum type="arabicPeriod"/>
            </a:pPr>
            <a:r>
              <a:rPr lang="it-IT" dirty="0"/>
              <a:t>Conto corrente</a:t>
            </a:r>
          </a:p>
          <a:p>
            <a:pPr marL="342900" indent="-342900">
              <a:buFont typeface="+mj-lt"/>
              <a:buAutoNum type="arabicPeriod"/>
            </a:pPr>
            <a:r>
              <a:rPr lang="it-IT" sz="1800" kern="1200" dirty="0">
                <a:solidFill>
                  <a:schemeClr val="tx1"/>
                </a:solidFill>
                <a:latin typeface="+mn-lt"/>
                <a:ea typeface="+mn-ea"/>
                <a:cs typeface="+mn-cs"/>
              </a:rPr>
              <a:t>Co</a:t>
            </a:r>
            <a:r>
              <a:rPr lang="it-IT" dirty="0"/>
              <a:t>nto deposito (libretto di risparmio)</a:t>
            </a:r>
            <a:endParaRPr lang="it-IT" sz="1800" kern="1200" dirty="0">
              <a:solidFill>
                <a:schemeClr val="tx1"/>
              </a:solidFill>
              <a:latin typeface="+mn-lt"/>
              <a:ea typeface="+mn-ea"/>
              <a:cs typeface="+mn-cs"/>
            </a:endParaRPr>
          </a:p>
        </p:txBody>
      </p:sp>
      <p:sp>
        <p:nvSpPr>
          <p:cNvPr id="14" name="Rettangolo 13">
            <a:extLst>
              <a:ext uri="{FF2B5EF4-FFF2-40B4-BE49-F238E27FC236}">
                <a16:creationId xmlns:a16="http://schemas.microsoft.com/office/drawing/2014/main" id="{53ACAA1A-A929-488F-AE64-DCDB5B8D657E}"/>
              </a:ext>
            </a:extLst>
          </p:cNvPr>
          <p:cNvSpPr/>
          <p:nvPr/>
        </p:nvSpPr>
        <p:spPr>
          <a:xfrm>
            <a:off x="720901" y="3408404"/>
            <a:ext cx="1099762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GB" b="1" dirty="0"/>
              <a:t>A checking account </a:t>
            </a:r>
            <a:r>
              <a:rPr lang="en-GB" dirty="0"/>
              <a:t>is an account at a bank in which a customer deposits money for immediate use. For example, one may utilize a checking account for one's monthly expenses, such as a mortgage payment or groceries. Because most customers keep money in a checking account for a shorter period than in a savings account, a current account pays a lower (or no) interest rate. </a:t>
            </a:r>
          </a:p>
          <a:p>
            <a:pPr algn="just"/>
            <a:r>
              <a:rPr lang="en-GB" b="1" dirty="0"/>
              <a:t>Deposit account or Time account or Savings account </a:t>
            </a:r>
            <a:r>
              <a:rPr lang="en-GB" dirty="0"/>
              <a:t>is an individual's account at a commercial bank into which the customer can deposit cash or cheques and from which he or she can draw out money subject to giving notice to the bank. Deposit accounts are mainly held as a form of personal saving and used to finance irregular one-off payments.</a:t>
            </a:r>
          </a:p>
          <a:p>
            <a:pPr algn="just"/>
            <a:r>
              <a:rPr lang="en-GB" dirty="0"/>
              <a:t>(Farlex Financial Dictionary. )</a:t>
            </a:r>
          </a:p>
        </p:txBody>
      </p:sp>
    </p:spTree>
    <p:extLst>
      <p:ext uri="{BB962C8B-B14F-4D97-AF65-F5344CB8AC3E}">
        <p14:creationId xmlns:p14="http://schemas.microsoft.com/office/powerpoint/2010/main" val="53806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pPr marL="342900" indent="-342900">
              <a:buFont typeface="+mj-lt"/>
              <a:buAutoNum type="arabicPeriod"/>
            </a:pPr>
            <a:r>
              <a:rPr lang="en-GB" dirty="0"/>
              <a:t>ATM  / Cashpoint or Hole in the wall </a:t>
            </a:r>
          </a:p>
          <a:p>
            <a:pPr marL="342900" indent="-342900">
              <a:buFont typeface="+mj-lt"/>
              <a:buAutoNum type="arabicPeriod"/>
            </a:pPr>
            <a:r>
              <a:rPr lang="en-GB" sz="1800" kern="1200" dirty="0" err="1">
                <a:solidFill>
                  <a:schemeClr val="tx1"/>
                </a:solidFill>
                <a:latin typeface="+mn-lt"/>
                <a:ea typeface="+mn-ea"/>
                <a:cs typeface="+mn-cs"/>
              </a:rPr>
              <a:t>Checkbook</a:t>
            </a:r>
            <a:r>
              <a:rPr lang="en-GB" sz="1800" kern="1200" dirty="0">
                <a:solidFill>
                  <a:schemeClr val="tx1"/>
                </a:solidFill>
                <a:latin typeface="+mn-lt"/>
                <a:ea typeface="+mn-ea"/>
                <a:cs typeface="+mn-cs"/>
              </a:rPr>
              <a:t> / Chequebook </a:t>
            </a:r>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pPr marL="342900" indent="-342900">
              <a:buFont typeface="+mj-lt"/>
              <a:buAutoNum type="arabicPeriod"/>
            </a:pPr>
            <a:r>
              <a:rPr lang="it-IT" sz="1800" kern="1200" dirty="0" err="1">
                <a:solidFill>
                  <a:schemeClr val="tx1"/>
                </a:solidFill>
                <a:latin typeface="+mn-lt"/>
                <a:ea typeface="+mn-ea"/>
                <a:cs typeface="+mn-cs"/>
              </a:rPr>
              <a:t>Current</a:t>
            </a:r>
            <a:r>
              <a:rPr lang="it-IT" sz="1800" kern="1200" dirty="0">
                <a:solidFill>
                  <a:schemeClr val="tx1"/>
                </a:solidFill>
                <a:latin typeface="+mn-lt"/>
                <a:ea typeface="+mn-ea"/>
                <a:cs typeface="+mn-cs"/>
              </a:rPr>
              <a:t> account</a:t>
            </a:r>
          </a:p>
          <a:p>
            <a:pPr marL="342900" indent="-342900">
              <a:buFont typeface="+mj-lt"/>
              <a:buAutoNum type="arabicPeriod"/>
            </a:pPr>
            <a:r>
              <a:rPr lang="it-IT" dirty="0" err="1">
                <a:solidFill>
                  <a:schemeClr val="tx1"/>
                </a:solidFill>
              </a:rPr>
              <a:t>Savings</a:t>
            </a:r>
            <a:r>
              <a:rPr lang="it-IT" dirty="0">
                <a:solidFill>
                  <a:schemeClr val="tx1"/>
                </a:solidFill>
              </a:rPr>
              <a:t> or </a:t>
            </a:r>
            <a:r>
              <a:rPr lang="it-IT" dirty="0" err="1">
                <a:solidFill>
                  <a:schemeClr val="tx1"/>
                </a:solidFill>
              </a:rPr>
              <a:t>deposit</a:t>
            </a:r>
            <a:r>
              <a:rPr lang="it-IT" dirty="0">
                <a:solidFill>
                  <a:schemeClr val="tx1"/>
                </a:solidFill>
              </a:rPr>
              <a:t> account</a:t>
            </a:r>
          </a:p>
          <a:p>
            <a:pPr marL="342900" indent="-342900">
              <a:buFont typeface="+mj-lt"/>
              <a:buAutoNum type="arabicPeriod"/>
            </a:pPr>
            <a:endParaRPr lang="it-IT" sz="1800" kern="1200" dirty="0">
              <a:solidFill>
                <a:schemeClr val="tx1"/>
              </a:solidFill>
              <a:latin typeface="+mn-lt"/>
              <a:ea typeface="+mn-ea"/>
              <a:cs typeface="+mn-cs"/>
            </a:endParaRPr>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13427" y="1546027"/>
            <a:ext cx="2660148"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pPr marL="342900" indent="-342900">
              <a:buFont typeface="+mj-lt"/>
              <a:buAutoNum type="arabicPeriod"/>
            </a:pPr>
            <a:r>
              <a:rPr lang="it-IT" dirty="0"/>
              <a:t>Checking account</a:t>
            </a:r>
          </a:p>
          <a:p>
            <a:pPr marL="342900" indent="-342900">
              <a:buFont typeface="+mj-lt"/>
              <a:buAutoNum type="arabicPeriod"/>
            </a:pPr>
            <a:r>
              <a:rPr lang="it-IT" sz="1800" kern="1200" dirty="0">
                <a:solidFill>
                  <a:schemeClr val="tx1"/>
                </a:solidFill>
                <a:latin typeface="+mn-lt"/>
                <a:ea typeface="+mn-ea"/>
                <a:cs typeface="+mn-cs"/>
              </a:rPr>
              <a:t>Time or </a:t>
            </a:r>
            <a:r>
              <a:rPr lang="it-IT" sz="1800" kern="1200" dirty="0" err="1">
                <a:solidFill>
                  <a:schemeClr val="tx1"/>
                </a:solidFill>
                <a:latin typeface="+mn-lt"/>
                <a:ea typeface="+mn-ea"/>
                <a:cs typeface="+mn-cs"/>
              </a:rPr>
              <a:t>notice</a:t>
            </a:r>
            <a:r>
              <a:rPr lang="it-IT" sz="1800" kern="1200" dirty="0">
                <a:solidFill>
                  <a:schemeClr val="tx1"/>
                </a:solidFill>
                <a:latin typeface="+mn-lt"/>
                <a:ea typeface="+mn-ea"/>
                <a:cs typeface="+mn-cs"/>
              </a:rPr>
              <a:t> account</a:t>
            </a:r>
          </a:p>
          <a:p>
            <a:pPr marL="342900" indent="-342900">
              <a:buFont typeface="+mj-lt"/>
              <a:buAutoNum type="arabicPeriod"/>
            </a:pPr>
            <a:endParaRPr lang="it-IT" sz="1800" kern="1200" dirty="0">
              <a:solidFill>
                <a:schemeClr val="tx1"/>
              </a:solidFill>
              <a:latin typeface="+mn-lt"/>
              <a:ea typeface="+mn-ea"/>
              <a:cs typeface="+mn-cs"/>
            </a:endParaRPr>
          </a:p>
        </p:txBody>
      </p:sp>
      <p:sp>
        <p:nvSpPr>
          <p:cNvPr id="11" name="CasellaDiTesto 10">
            <a:extLst>
              <a:ext uri="{FF2B5EF4-FFF2-40B4-BE49-F238E27FC236}">
                <a16:creationId xmlns:a16="http://schemas.microsoft.com/office/drawing/2014/main" id="{5F1EB848-BC20-46A3-A306-365579F59A42}"/>
              </a:ext>
            </a:extLst>
          </p:cNvPr>
          <p:cNvSpPr txBox="1"/>
          <p:nvPr/>
        </p:nvSpPr>
        <p:spPr>
          <a:xfrm>
            <a:off x="9267288" y="1546027"/>
            <a:ext cx="269354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Italian</a:t>
            </a:r>
            <a:endParaRPr lang="it-IT" sz="1800" b="1" kern="1200" dirty="0">
              <a:solidFill>
                <a:schemeClr val="tx1"/>
              </a:solidFill>
              <a:latin typeface="+mn-lt"/>
              <a:ea typeface="+mn-ea"/>
              <a:cs typeface="+mn-cs"/>
            </a:endParaRPr>
          </a:p>
          <a:p>
            <a:pPr marL="342900" indent="-342900">
              <a:buFont typeface="+mj-lt"/>
              <a:buAutoNum type="arabicPeriod"/>
            </a:pPr>
            <a:r>
              <a:rPr lang="it-IT" dirty="0"/>
              <a:t>Conto corrente</a:t>
            </a:r>
          </a:p>
          <a:p>
            <a:pPr marL="342900" indent="-342900">
              <a:buFont typeface="+mj-lt"/>
              <a:buAutoNum type="arabicPeriod"/>
            </a:pPr>
            <a:r>
              <a:rPr lang="it-IT" sz="1800" kern="1200" dirty="0">
                <a:solidFill>
                  <a:schemeClr val="tx1"/>
                </a:solidFill>
                <a:latin typeface="+mn-lt"/>
                <a:ea typeface="+mn-ea"/>
                <a:cs typeface="+mn-cs"/>
              </a:rPr>
              <a:t>Co</a:t>
            </a:r>
            <a:r>
              <a:rPr lang="it-IT" dirty="0"/>
              <a:t>nto deposito (libretto di risparmio)</a:t>
            </a:r>
          </a:p>
        </p:txBody>
      </p:sp>
    </p:spTree>
    <p:extLst>
      <p:ext uri="{BB962C8B-B14F-4D97-AF65-F5344CB8AC3E}">
        <p14:creationId xmlns:p14="http://schemas.microsoft.com/office/powerpoint/2010/main" val="194505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pPr marL="342900" indent="-342900">
              <a:buFont typeface="+mj-lt"/>
              <a:buAutoNum type="arabicPeriod"/>
            </a:pPr>
            <a:r>
              <a:rPr lang="en-GB" dirty="0"/>
              <a:t>ATM  / Cashpoint or Hole in the wall </a:t>
            </a:r>
          </a:p>
          <a:p>
            <a:pPr marL="342900" indent="-342900">
              <a:buFont typeface="+mj-lt"/>
              <a:buAutoNum type="arabicPeriod"/>
            </a:pPr>
            <a:r>
              <a:rPr lang="en-GB" sz="1800" kern="1200" dirty="0" err="1">
                <a:solidFill>
                  <a:schemeClr val="tx1"/>
                </a:solidFill>
                <a:latin typeface="+mn-lt"/>
                <a:ea typeface="+mn-ea"/>
                <a:cs typeface="+mn-cs"/>
              </a:rPr>
              <a:t>Checkbook</a:t>
            </a:r>
            <a:r>
              <a:rPr lang="en-GB" sz="1800" kern="1200" dirty="0">
                <a:solidFill>
                  <a:schemeClr val="tx1"/>
                </a:solidFill>
                <a:latin typeface="+mn-lt"/>
                <a:ea typeface="+mn-ea"/>
                <a:cs typeface="+mn-cs"/>
              </a:rPr>
              <a:t> / Chequebook </a:t>
            </a:r>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pPr marL="342900" indent="-342900">
              <a:buFont typeface="+mj-lt"/>
              <a:buAutoNum type="arabicPeriod"/>
            </a:pPr>
            <a:r>
              <a:rPr lang="it-IT" sz="1800" kern="1200" dirty="0" err="1">
                <a:solidFill>
                  <a:schemeClr val="tx1"/>
                </a:solidFill>
                <a:latin typeface="+mn-lt"/>
                <a:ea typeface="+mn-ea"/>
                <a:cs typeface="+mn-cs"/>
              </a:rPr>
              <a:t>Current</a:t>
            </a:r>
            <a:r>
              <a:rPr lang="it-IT" sz="1800" kern="1200" dirty="0">
                <a:solidFill>
                  <a:schemeClr val="tx1"/>
                </a:solidFill>
                <a:latin typeface="+mn-lt"/>
                <a:ea typeface="+mn-ea"/>
                <a:cs typeface="+mn-cs"/>
              </a:rPr>
              <a:t> account</a:t>
            </a:r>
          </a:p>
          <a:p>
            <a:pPr marL="342900" indent="-342900">
              <a:buFont typeface="+mj-lt"/>
              <a:buAutoNum type="arabicPeriod"/>
            </a:pPr>
            <a:r>
              <a:rPr lang="it-IT" dirty="0" err="1">
                <a:solidFill>
                  <a:schemeClr val="tx1"/>
                </a:solidFill>
              </a:rPr>
              <a:t>Savings</a:t>
            </a:r>
            <a:r>
              <a:rPr lang="it-IT" dirty="0">
                <a:solidFill>
                  <a:schemeClr val="tx1"/>
                </a:solidFill>
              </a:rPr>
              <a:t> or </a:t>
            </a:r>
            <a:r>
              <a:rPr lang="it-IT" dirty="0" err="1">
                <a:solidFill>
                  <a:schemeClr val="tx1"/>
                </a:solidFill>
              </a:rPr>
              <a:t>deposit</a:t>
            </a:r>
            <a:r>
              <a:rPr lang="it-IT" dirty="0">
                <a:solidFill>
                  <a:schemeClr val="tx1"/>
                </a:solidFill>
              </a:rPr>
              <a:t> account</a:t>
            </a:r>
          </a:p>
          <a:p>
            <a:pPr marL="342900" indent="-342900">
              <a:buFont typeface="+mj-lt"/>
              <a:buAutoNum type="arabicPeriod"/>
            </a:pPr>
            <a:r>
              <a:rPr lang="it-IT" sz="1800" kern="1200" dirty="0" err="1">
                <a:solidFill>
                  <a:schemeClr val="tx1"/>
                </a:solidFill>
                <a:latin typeface="+mn-lt"/>
                <a:ea typeface="+mn-ea"/>
                <a:cs typeface="+mn-cs"/>
              </a:rPr>
              <a:t>Cashpoint</a:t>
            </a:r>
            <a:r>
              <a:rPr lang="it-IT" sz="1800" kern="1200" dirty="0">
                <a:solidFill>
                  <a:schemeClr val="tx1"/>
                </a:solidFill>
                <a:latin typeface="+mn-lt"/>
                <a:ea typeface="+mn-ea"/>
                <a:cs typeface="+mn-cs"/>
              </a:rPr>
              <a:t> / </a:t>
            </a:r>
            <a:r>
              <a:rPr lang="it-IT" sz="1800" kern="1200" dirty="0" err="1">
                <a:solidFill>
                  <a:schemeClr val="tx1"/>
                </a:solidFill>
                <a:latin typeface="+mn-lt"/>
                <a:ea typeface="+mn-ea"/>
                <a:cs typeface="+mn-cs"/>
              </a:rPr>
              <a:t>Hole</a:t>
            </a:r>
            <a:r>
              <a:rPr lang="it-IT" sz="1800" kern="1200" dirty="0">
                <a:solidFill>
                  <a:schemeClr val="tx1"/>
                </a:solidFill>
                <a:latin typeface="+mn-lt"/>
                <a:ea typeface="+mn-ea"/>
                <a:cs typeface="+mn-cs"/>
              </a:rPr>
              <a:t> in the </a:t>
            </a:r>
            <a:r>
              <a:rPr lang="it-IT" sz="1800" kern="1200" dirty="0" err="1">
                <a:solidFill>
                  <a:schemeClr val="tx1"/>
                </a:solidFill>
                <a:latin typeface="+mn-lt"/>
                <a:ea typeface="+mn-ea"/>
                <a:cs typeface="+mn-cs"/>
              </a:rPr>
              <a:t>wall</a:t>
            </a:r>
            <a:endParaRPr lang="it-IT" sz="1800" kern="1200" dirty="0">
              <a:solidFill>
                <a:schemeClr val="tx1"/>
              </a:solidFill>
              <a:latin typeface="+mn-lt"/>
              <a:ea typeface="+mn-ea"/>
              <a:cs typeface="+mn-cs"/>
            </a:endParaRPr>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13427" y="1546027"/>
            <a:ext cx="266014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pPr marL="342900" indent="-342900">
              <a:buFont typeface="+mj-lt"/>
              <a:buAutoNum type="arabicPeriod"/>
            </a:pPr>
            <a:r>
              <a:rPr lang="it-IT" dirty="0"/>
              <a:t>Checking account</a:t>
            </a:r>
          </a:p>
          <a:p>
            <a:pPr marL="342900" indent="-342900">
              <a:buFont typeface="+mj-lt"/>
              <a:buAutoNum type="arabicPeriod"/>
            </a:pPr>
            <a:r>
              <a:rPr lang="it-IT" sz="1800" kern="1200" dirty="0">
                <a:solidFill>
                  <a:schemeClr val="tx1"/>
                </a:solidFill>
                <a:latin typeface="+mn-lt"/>
                <a:ea typeface="+mn-ea"/>
                <a:cs typeface="+mn-cs"/>
              </a:rPr>
              <a:t>Time or </a:t>
            </a:r>
            <a:r>
              <a:rPr lang="it-IT" sz="1800" kern="1200" dirty="0" err="1">
                <a:solidFill>
                  <a:schemeClr val="tx1"/>
                </a:solidFill>
                <a:latin typeface="+mn-lt"/>
                <a:ea typeface="+mn-ea"/>
                <a:cs typeface="+mn-cs"/>
              </a:rPr>
              <a:t>notice</a:t>
            </a:r>
            <a:r>
              <a:rPr lang="it-IT" sz="1800" kern="1200" dirty="0">
                <a:solidFill>
                  <a:schemeClr val="tx1"/>
                </a:solidFill>
                <a:latin typeface="+mn-lt"/>
                <a:ea typeface="+mn-ea"/>
                <a:cs typeface="+mn-cs"/>
              </a:rPr>
              <a:t> account</a:t>
            </a:r>
          </a:p>
          <a:p>
            <a:pPr marL="342900" indent="-342900">
              <a:buFont typeface="+mj-lt"/>
              <a:buAutoNum type="arabicPeriod"/>
            </a:pPr>
            <a:r>
              <a:rPr lang="it-IT" dirty="0">
                <a:solidFill>
                  <a:schemeClr val="tx1"/>
                </a:solidFill>
              </a:rPr>
              <a:t>ATM (</a:t>
            </a:r>
            <a:r>
              <a:rPr lang="it-IT" dirty="0" err="1">
                <a:solidFill>
                  <a:schemeClr val="tx1"/>
                </a:solidFill>
              </a:rPr>
              <a:t>Automatic</a:t>
            </a:r>
            <a:r>
              <a:rPr lang="it-IT" dirty="0">
                <a:solidFill>
                  <a:schemeClr val="tx1"/>
                </a:solidFill>
              </a:rPr>
              <a:t> </a:t>
            </a:r>
            <a:r>
              <a:rPr lang="it-IT" dirty="0" err="1">
                <a:solidFill>
                  <a:schemeClr val="tx1"/>
                </a:solidFill>
              </a:rPr>
              <a:t>Teller</a:t>
            </a:r>
            <a:r>
              <a:rPr lang="it-IT" dirty="0">
                <a:solidFill>
                  <a:schemeClr val="tx1"/>
                </a:solidFill>
              </a:rPr>
              <a:t> Machine) </a:t>
            </a:r>
          </a:p>
        </p:txBody>
      </p:sp>
      <p:sp>
        <p:nvSpPr>
          <p:cNvPr id="11" name="CasellaDiTesto 10">
            <a:extLst>
              <a:ext uri="{FF2B5EF4-FFF2-40B4-BE49-F238E27FC236}">
                <a16:creationId xmlns:a16="http://schemas.microsoft.com/office/drawing/2014/main" id="{5F1EB848-BC20-46A3-A306-365579F59A42}"/>
              </a:ext>
            </a:extLst>
          </p:cNvPr>
          <p:cNvSpPr txBox="1"/>
          <p:nvPr/>
        </p:nvSpPr>
        <p:spPr>
          <a:xfrm>
            <a:off x="9267288" y="1546027"/>
            <a:ext cx="2693543"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Italian</a:t>
            </a:r>
            <a:endParaRPr lang="it-IT" sz="1800" b="1" kern="1200" dirty="0">
              <a:solidFill>
                <a:schemeClr val="tx1"/>
              </a:solidFill>
              <a:latin typeface="+mn-lt"/>
              <a:ea typeface="+mn-ea"/>
              <a:cs typeface="+mn-cs"/>
            </a:endParaRPr>
          </a:p>
          <a:p>
            <a:pPr marL="342900" indent="-342900">
              <a:buFont typeface="+mj-lt"/>
              <a:buAutoNum type="arabicPeriod"/>
            </a:pPr>
            <a:r>
              <a:rPr lang="it-IT" dirty="0"/>
              <a:t>Conto corrente</a:t>
            </a:r>
          </a:p>
          <a:p>
            <a:pPr marL="342900" indent="-342900">
              <a:buFont typeface="+mj-lt"/>
              <a:buAutoNum type="arabicPeriod"/>
            </a:pPr>
            <a:r>
              <a:rPr lang="it-IT" sz="1800" kern="1200" dirty="0">
                <a:solidFill>
                  <a:schemeClr val="tx1"/>
                </a:solidFill>
                <a:latin typeface="+mn-lt"/>
                <a:ea typeface="+mn-ea"/>
                <a:cs typeface="+mn-cs"/>
              </a:rPr>
              <a:t>Co</a:t>
            </a:r>
            <a:r>
              <a:rPr lang="it-IT" dirty="0"/>
              <a:t>nto deposito (libretto di risparmio)</a:t>
            </a:r>
          </a:p>
          <a:p>
            <a:pPr marL="342900" indent="-342900">
              <a:buFont typeface="+mj-lt"/>
              <a:buAutoNum type="arabicPeriod"/>
            </a:pPr>
            <a:r>
              <a:rPr lang="it-IT" sz="1800" kern="1200" dirty="0">
                <a:solidFill>
                  <a:schemeClr val="tx1"/>
                </a:solidFill>
                <a:latin typeface="+mn-lt"/>
                <a:ea typeface="+mn-ea"/>
                <a:cs typeface="+mn-cs"/>
              </a:rPr>
              <a:t>Bancomat</a:t>
            </a:r>
          </a:p>
        </p:txBody>
      </p:sp>
      <p:pic>
        <p:nvPicPr>
          <p:cNvPr id="12" name="Immagine 11">
            <a:extLst>
              <a:ext uri="{FF2B5EF4-FFF2-40B4-BE49-F238E27FC236}">
                <a16:creationId xmlns:a16="http://schemas.microsoft.com/office/drawing/2014/main" id="{CB6D74C7-04F4-4AD0-A5ED-29890CBB0E3F}"/>
              </a:ext>
            </a:extLst>
          </p:cNvPr>
          <p:cNvPicPr>
            <a:picLocks noChangeAspect="1"/>
          </p:cNvPicPr>
          <p:nvPr/>
        </p:nvPicPr>
        <p:blipFill rotWithShape="1">
          <a:blip r:embed="rId2"/>
          <a:srcRect b="7684"/>
          <a:stretch/>
        </p:blipFill>
        <p:spPr>
          <a:xfrm>
            <a:off x="4079000" y="3685400"/>
            <a:ext cx="4281430" cy="2845767"/>
          </a:xfrm>
          <a:prstGeom prst="rect">
            <a:avLst/>
          </a:prstGeom>
        </p:spPr>
      </p:pic>
    </p:spTree>
    <p:extLst>
      <p:ext uri="{BB962C8B-B14F-4D97-AF65-F5344CB8AC3E}">
        <p14:creationId xmlns:p14="http://schemas.microsoft.com/office/powerpoint/2010/main" val="280056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780FB-DC3D-4E2C-B17C-BC833CF86AC0}"/>
              </a:ext>
            </a:extLst>
          </p:cNvPr>
          <p:cNvSpPr>
            <a:spLocks noGrp="1"/>
          </p:cNvSpPr>
          <p:nvPr>
            <p:ph type="title"/>
          </p:nvPr>
        </p:nvSpPr>
        <p:spPr>
          <a:xfrm>
            <a:off x="838200" y="365125"/>
            <a:ext cx="10515600" cy="79585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3000" b="1" dirty="0"/>
              <a:t>Banking vocabulary: Back to the basics</a:t>
            </a:r>
            <a:br>
              <a:rPr lang="en-GB" sz="3000" dirty="0"/>
            </a:br>
            <a:r>
              <a:rPr lang="en-GB" sz="3000" dirty="0"/>
              <a:t>British English vs American English</a:t>
            </a:r>
          </a:p>
        </p:txBody>
      </p:sp>
      <p:sp>
        <p:nvSpPr>
          <p:cNvPr id="8" name="CasellaDiTesto 7">
            <a:extLst>
              <a:ext uri="{FF2B5EF4-FFF2-40B4-BE49-F238E27FC236}">
                <a16:creationId xmlns:a16="http://schemas.microsoft.com/office/drawing/2014/main" id="{469E77AC-609A-4256-8883-85B342BA6960}"/>
              </a:ext>
            </a:extLst>
          </p:cNvPr>
          <p:cNvSpPr txBox="1"/>
          <p:nvPr/>
        </p:nvSpPr>
        <p:spPr>
          <a:xfrm>
            <a:off x="231169" y="1546028"/>
            <a:ext cx="333396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Font typeface="+mj-lt"/>
              <a:buAutoNum type="arabicPeriod"/>
            </a:pPr>
            <a:r>
              <a:rPr lang="en-GB" dirty="0"/>
              <a:t>Checking account/ Current account</a:t>
            </a:r>
          </a:p>
          <a:p>
            <a:pPr marL="342900" indent="-342900">
              <a:buFont typeface="+mj-lt"/>
              <a:buAutoNum type="arabicPeriod"/>
            </a:pPr>
            <a:r>
              <a:rPr lang="en-GB" dirty="0"/>
              <a:t>Savings or deposit account / Time or notice account</a:t>
            </a:r>
          </a:p>
          <a:p>
            <a:pPr marL="342900" indent="-342900">
              <a:buFont typeface="+mj-lt"/>
              <a:buAutoNum type="arabicPeriod"/>
            </a:pPr>
            <a:r>
              <a:rPr lang="en-GB" dirty="0"/>
              <a:t>ATM  / Cashpoint or Hole in the wall </a:t>
            </a:r>
          </a:p>
          <a:p>
            <a:pPr marL="342900" indent="-342900">
              <a:buFont typeface="+mj-lt"/>
              <a:buAutoNum type="arabicPeriod"/>
            </a:pPr>
            <a:r>
              <a:rPr lang="en-GB" sz="1800" kern="1200" dirty="0" err="1">
                <a:solidFill>
                  <a:schemeClr val="tx1"/>
                </a:solidFill>
                <a:latin typeface="+mn-lt"/>
                <a:ea typeface="+mn-ea"/>
                <a:cs typeface="+mn-cs"/>
              </a:rPr>
              <a:t>Checkbook</a:t>
            </a:r>
            <a:r>
              <a:rPr lang="en-GB" sz="1800" kern="1200" dirty="0">
                <a:solidFill>
                  <a:schemeClr val="tx1"/>
                </a:solidFill>
                <a:latin typeface="+mn-lt"/>
                <a:ea typeface="+mn-ea"/>
                <a:cs typeface="+mn-cs"/>
              </a:rPr>
              <a:t> / Chequebook </a:t>
            </a:r>
            <a:endParaRPr lang="it-IT" sz="1800" kern="1200" dirty="0">
              <a:solidFill>
                <a:schemeClr val="tx1"/>
              </a:solidFill>
              <a:latin typeface="+mn-lt"/>
              <a:ea typeface="+mn-ea"/>
              <a:cs typeface="+mn-cs"/>
            </a:endParaRPr>
          </a:p>
        </p:txBody>
      </p:sp>
      <p:sp>
        <p:nvSpPr>
          <p:cNvPr id="9" name="CasellaDiTesto 8">
            <a:extLst>
              <a:ext uri="{FF2B5EF4-FFF2-40B4-BE49-F238E27FC236}">
                <a16:creationId xmlns:a16="http://schemas.microsoft.com/office/drawing/2014/main" id="{3F483BF3-470A-451A-A0BA-186E2A7F3866}"/>
              </a:ext>
            </a:extLst>
          </p:cNvPr>
          <p:cNvSpPr txBox="1"/>
          <p:nvPr/>
        </p:nvSpPr>
        <p:spPr>
          <a:xfrm>
            <a:off x="3778748" y="1546028"/>
            <a:ext cx="2440967"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Br E</a:t>
            </a:r>
          </a:p>
          <a:p>
            <a:pPr marL="342900" indent="-342900">
              <a:buFont typeface="+mj-lt"/>
              <a:buAutoNum type="arabicPeriod"/>
            </a:pPr>
            <a:r>
              <a:rPr lang="it-IT" sz="1800" kern="1200" dirty="0" err="1">
                <a:solidFill>
                  <a:schemeClr val="tx1"/>
                </a:solidFill>
                <a:latin typeface="+mn-lt"/>
                <a:ea typeface="+mn-ea"/>
                <a:cs typeface="+mn-cs"/>
              </a:rPr>
              <a:t>Current</a:t>
            </a:r>
            <a:r>
              <a:rPr lang="it-IT" sz="1800" kern="1200" dirty="0">
                <a:solidFill>
                  <a:schemeClr val="tx1"/>
                </a:solidFill>
                <a:latin typeface="+mn-lt"/>
                <a:ea typeface="+mn-ea"/>
                <a:cs typeface="+mn-cs"/>
              </a:rPr>
              <a:t> account</a:t>
            </a:r>
          </a:p>
          <a:p>
            <a:pPr marL="342900" indent="-342900">
              <a:buFont typeface="+mj-lt"/>
              <a:buAutoNum type="arabicPeriod"/>
            </a:pPr>
            <a:r>
              <a:rPr lang="it-IT" dirty="0" err="1">
                <a:solidFill>
                  <a:schemeClr val="tx1"/>
                </a:solidFill>
              </a:rPr>
              <a:t>Savings</a:t>
            </a:r>
            <a:r>
              <a:rPr lang="it-IT" dirty="0">
                <a:solidFill>
                  <a:schemeClr val="tx1"/>
                </a:solidFill>
              </a:rPr>
              <a:t> or </a:t>
            </a:r>
            <a:r>
              <a:rPr lang="it-IT" dirty="0" err="1">
                <a:solidFill>
                  <a:schemeClr val="tx1"/>
                </a:solidFill>
              </a:rPr>
              <a:t>deposit</a:t>
            </a:r>
            <a:r>
              <a:rPr lang="it-IT" dirty="0">
                <a:solidFill>
                  <a:schemeClr val="tx1"/>
                </a:solidFill>
              </a:rPr>
              <a:t> account</a:t>
            </a:r>
          </a:p>
          <a:p>
            <a:pPr marL="342900" indent="-342900">
              <a:buFont typeface="+mj-lt"/>
              <a:buAutoNum type="arabicPeriod"/>
            </a:pPr>
            <a:r>
              <a:rPr lang="it-IT" sz="1800" kern="1200" dirty="0" err="1">
                <a:solidFill>
                  <a:schemeClr val="tx1"/>
                </a:solidFill>
                <a:latin typeface="+mn-lt"/>
                <a:ea typeface="+mn-ea"/>
                <a:cs typeface="+mn-cs"/>
              </a:rPr>
              <a:t>Cashpoint</a:t>
            </a:r>
            <a:r>
              <a:rPr lang="it-IT" sz="1800" kern="1200" dirty="0">
                <a:solidFill>
                  <a:schemeClr val="tx1"/>
                </a:solidFill>
                <a:latin typeface="+mn-lt"/>
                <a:ea typeface="+mn-ea"/>
                <a:cs typeface="+mn-cs"/>
              </a:rPr>
              <a:t> / </a:t>
            </a:r>
            <a:r>
              <a:rPr lang="it-IT" sz="1800" kern="1200" dirty="0" err="1">
                <a:solidFill>
                  <a:schemeClr val="tx1"/>
                </a:solidFill>
                <a:latin typeface="+mn-lt"/>
                <a:ea typeface="+mn-ea"/>
                <a:cs typeface="+mn-cs"/>
              </a:rPr>
              <a:t>Hole</a:t>
            </a:r>
            <a:r>
              <a:rPr lang="it-IT" sz="1800" kern="1200" dirty="0">
                <a:solidFill>
                  <a:schemeClr val="tx1"/>
                </a:solidFill>
                <a:latin typeface="+mn-lt"/>
                <a:ea typeface="+mn-ea"/>
                <a:cs typeface="+mn-cs"/>
              </a:rPr>
              <a:t> in the </a:t>
            </a:r>
            <a:r>
              <a:rPr lang="it-IT" sz="1800" kern="1200" dirty="0" err="1">
                <a:solidFill>
                  <a:schemeClr val="tx1"/>
                </a:solidFill>
                <a:latin typeface="+mn-lt"/>
                <a:ea typeface="+mn-ea"/>
                <a:cs typeface="+mn-cs"/>
              </a:rPr>
              <a:t>wall</a:t>
            </a:r>
            <a:endParaRPr lang="it-IT" sz="1800" kern="1200" dirty="0">
              <a:solidFill>
                <a:schemeClr val="tx1"/>
              </a:solidFill>
              <a:latin typeface="+mn-lt"/>
              <a:ea typeface="+mn-ea"/>
              <a:cs typeface="+mn-cs"/>
            </a:endParaRPr>
          </a:p>
          <a:p>
            <a:pPr marL="342900" indent="-342900">
              <a:buFont typeface="+mj-lt"/>
              <a:buAutoNum type="arabicPeriod"/>
            </a:pPr>
            <a:r>
              <a:rPr lang="it-IT" dirty="0" err="1">
                <a:solidFill>
                  <a:schemeClr val="tx1"/>
                </a:solidFill>
              </a:rPr>
              <a:t>Chequebook</a:t>
            </a:r>
            <a:endParaRPr lang="it-IT" sz="1800" kern="1200" dirty="0">
              <a:solidFill>
                <a:schemeClr val="tx1"/>
              </a:solidFill>
              <a:latin typeface="+mn-lt"/>
              <a:ea typeface="+mn-ea"/>
              <a:cs typeface="+mn-cs"/>
            </a:endParaRPr>
          </a:p>
        </p:txBody>
      </p:sp>
      <p:sp>
        <p:nvSpPr>
          <p:cNvPr id="10" name="CasellaDiTesto 9">
            <a:extLst>
              <a:ext uri="{FF2B5EF4-FFF2-40B4-BE49-F238E27FC236}">
                <a16:creationId xmlns:a16="http://schemas.microsoft.com/office/drawing/2014/main" id="{CE326A16-DE9C-4FBB-83E1-E25CBEC35EB2}"/>
              </a:ext>
            </a:extLst>
          </p:cNvPr>
          <p:cNvSpPr txBox="1"/>
          <p:nvPr/>
        </p:nvSpPr>
        <p:spPr>
          <a:xfrm>
            <a:off x="6413427" y="1546027"/>
            <a:ext cx="2660148"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Am</a:t>
            </a:r>
            <a:r>
              <a:rPr lang="it-IT" sz="1800" b="1" kern="1200" dirty="0">
                <a:solidFill>
                  <a:schemeClr val="tx1"/>
                </a:solidFill>
                <a:latin typeface="+mn-lt"/>
                <a:ea typeface="+mn-ea"/>
                <a:cs typeface="+mn-cs"/>
              </a:rPr>
              <a:t> E</a:t>
            </a:r>
          </a:p>
          <a:p>
            <a:pPr marL="342900" indent="-342900">
              <a:buFont typeface="+mj-lt"/>
              <a:buAutoNum type="arabicPeriod"/>
            </a:pPr>
            <a:r>
              <a:rPr lang="it-IT" dirty="0"/>
              <a:t>Checking account</a:t>
            </a:r>
          </a:p>
          <a:p>
            <a:pPr marL="342900" indent="-342900">
              <a:buFont typeface="+mj-lt"/>
              <a:buAutoNum type="arabicPeriod"/>
            </a:pPr>
            <a:r>
              <a:rPr lang="it-IT" sz="1800" kern="1200" dirty="0">
                <a:solidFill>
                  <a:schemeClr val="tx1"/>
                </a:solidFill>
                <a:latin typeface="+mn-lt"/>
                <a:ea typeface="+mn-ea"/>
                <a:cs typeface="+mn-cs"/>
              </a:rPr>
              <a:t>Time or </a:t>
            </a:r>
            <a:r>
              <a:rPr lang="it-IT" sz="1800" kern="1200" dirty="0" err="1">
                <a:solidFill>
                  <a:schemeClr val="tx1"/>
                </a:solidFill>
                <a:latin typeface="+mn-lt"/>
                <a:ea typeface="+mn-ea"/>
                <a:cs typeface="+mn-cs"/>
              </a:rPr>
              <a:t>notice</a:t>
            </a:r>
            <a:r>
              <a:rPr lang="it-IT" sz="1800" kern="1200" dirty="0">
                <a:solidFill>
                  <a:schemeClr val="tx1"/>
                </a:solidFill>
                <a:latin typeface="+mn-lt"/>
                <a:ea typeface="+mn-ea"/>
                <a:cs typeface="+mn-cs"/>
              </a:rPr>
              <a:t> account</a:t>
            </a:r>
          </a:p>
          <a:p>
            <a:pPr marL="342900" indent="-342900">
              <a:buFont typeface="+mj-lt"/>
              <a:buAutoNum type="arabicPeriod"/>
            </a:pPr>
            <a:r>
              <a:rPr lang="it-IT" dirty="0">
                <a:solidFill>
                  <a:schemeClr val="tx1"/>
                </a:solidFill>
              </a:rPr>
              <a:t>ATM (</a:t>
            </a:r>
            <a:r>
              <a:rPr lang="it-IT" dirty="0" err="1">
                <a:solidFill>
                  <a:schemeClr val="tx1"/>
                </a:solidFill>
              </a:rPr>
              <a:t>Automatic</a:t>
            </a:r>
            <a:r>
              <a:rPr lang="it-IT" dirty="0">
                <a:solidFill>
                  <a:schemeClr val="tx1"/>
                </a:solidFill>
              </a:rPr>
              <a:t> </a:t>
            </a:r>
            <a:r>
              <a:rPr lang="it-IT" dirty="0" err="1">
                <a:solidFill>
                  <a:schemeClr val="tx1"/>
                </a:solidFill>
              </a:rPr>
              <a:t>Teller</a:t>
            </a:r>
            <a:r>
              <a:rPr lang="it-IT" dirty="0">
                <a:solidFill>
                  <a:schemeClr val="tx1"/>
                </a:solidFill>
              </a:rPr>
              <a:t> Machine) </a:t>
            </a:r>
          </a:p>
          <a:p>
            <a:pPr marL="342900" indent="-342900">
              <a:buFont typeface="+mj-lt"/>
              <a:buAutoNum type="arabicPeriod"/>
            </a:pPr>
            <a:r>
              <a:rPr lang="it-IT" sz="1800" kern="1200" dirty="0" err="1">
                <a:solidFill>
                  <a:schemeClr val="tx1"/>
                </a:solidFill>
                <a:latin typeface="+mn-lt"/>
                <a:ea typeface="+mn-ea"/>
                <a:cs typeface="+mn-cs"/>
              </a:rPr>
              <a:t>Checkbook</a:t>
            </a:r>
            <a:endParaRPr lang="it-IT" sz="1800" kern="1200" dirty="0">
              <a:solidFill>
                <a:schemeClr val="tx1"/>
              </a:solidFill>
              <a:latin typeface="+mn-lt"/>
              <a:ea typeface="+mn-ea"/>
              <a:cs typeface="+mn-cs"/>
            </a:endParaRPr>
          </a:p>
        </p:txBody>
      </p:sp>
      <p:sp>
        <p:nvSpPr>
          <p:cNvPr id="11" name="CasellaDiTesto 10">
            <a:extLst>
              <a:ext uri="{FF2B5EF4-FFF2-40B4-BE49-F238E27FC236}">
                <a16:creationId xmlns:a16="http://schemas.microsoft.com/office/drawing/2014/main" id="{5F1EB848-BC20-46A3-A306-365579F59A42}"/>
              </a:ext>
            </a:extLst>
          </p:cNvPr>
          <p:cNvSpPr txBox="1"/>
          <p:nvPr/>
        </p:nvSpPr>
        <p:spPr>
          <a:xfrm>
            <a:off x="9267288" y="1546027"/>
            <a:ext cx="2693543"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1800" b="1" kern="1200" dirty="0" err="1">
                <a:solidFill>
                  <a:schemeClr val="tx1"/>
                </a:solidFill>
                <a:latin typeface="+mn-lt"/>
                <a:ea typeface="+mn-ea"/>
                <a:cs typeface="+mn-cs"/>
              </a:rPr>
              <a:t>Italian</a:t>
            </a:r>
            <a:endParaRPr lang="it-IT" sz="1800" b="1" kern="1200" dirty="0">
              <a:solidFill>
                <a:schemeClr val="tx1"/>
              </a:solidFill>
              <a:latin typeface="+mn-lt"/>
              <a:ea typeface="+mn-ea"/>
              <a:cs typeface="+mn-cs"/>
            </a:endParaRPr>
          </a:p>
          <a:p>
            <a:pPr marL="342900" indent="-342900">
              <a:buFont typeface="+mj-lt"/>
              <a:buAutoNum type="arabicPeriod"/>
            </a:pPr>
            <a:r>
              <a:rPr lang="it-IT" dirty="0"/>
              <a:t>Conto corrente</a:t>
            </a:r>
          </a:p>
          <a:p>
            <a:pPr marL="342900" indent="-342900">
              <a:buFont typeface="+mj-lt"/>
              <a:buAutoNum type="arabicPeriod"/>
            </a:pPr>
            <a:r>
              <a:rPr lang="it-IT" sz="1800" kern="1200" dirty="0">
                <a:solidFill>
                  <a:schemeClr val="tx1"/>
                </a:solidFill>
                <a:latin typeface="+mn-lt"/>
                <a:ea typeface="+mn-ea"/>
                <a:cs typeface="+mn-cs"/>
              </a:rPr>
              <a:t>Co</a:t>
            </a:r>
            <a:r>
              <a:rPr lang="it-IT" dirty="0"/>
              <a:t>nto deposito (libretto di risparmio)</a:t>
            </a:r>
          </a:p>
          <a:p>
            <a:pPr marL="342900" indent="-342900">
              <a:buFont typeface="+mj-lt"/>
              <a:buAutoNum type="arabicPeriod"/>
            </a:pPr>
            <a:r>
              <a:rPr lang="it-IT" sz="1800" kern="1200" dirty="0">
                <a:solidFill>
                  <a:schemeClr val="tx1"/>
                </a:solidFill>
                <a:latin typeface="+mn-lt"/>
                <a:ea typeface="+mn-ea"/>
                <a:cs typeface="+mn-cs"/>
              </a:rPr>
              <a:t>Bancomat</a:t>
            </a:r>
          </a:p>
          <a:p>
            <a:pPr marL="342900" indent="-342900">
              <a:buFont typeface="+mj-lt"/>
              <a:buAutoNum type="arabicPeriod"/>
            </a:pPr>
            <a:r>
              <a:rPr lang="it-IT" dirty="0">
                <a:solidFill>
                  <a:schemeClr val="tx1"/>
                </a:solidFill>
              </a:rPr>
              <a:t>Libretto degli assegni</a:t>
            </a:r>
            <a:endParaRPr lang="it-IT" sz="1800" kern="1200" dirty="0">
              <a:solidFill>
                <a:schemeClr val="tx1"/>
              </a:solidFill>
              <a:latin typeface="+mn-lt"/>
              <a:ea typeface="+mn-ea"/>
              <a:cs typeface="+mn-cs"/>
            </a:endParaRPr>
          </a:p>
        </p:txBody>
      </p:sp>
      <p:pic>
        <p:nvPicPr>
          <p:cNvPr id="12" name="Immagine 11">
            <a:extLst>
              <a:ext uri="{FF2B5EF4-FFF2-40B4-BE49-F238E27FC236}">
                <a16:creationId xmlns:a16="http://schemas.microsoft.com/office/drawing/2014/main" id="{CB6D74C7-04F4-4AD0-A5ED-29890CBB0E3F}"/>
              </a:ext>
            </a:extLst>
          </p:cNvPr>
          <p:cNvPicPr>
            <a:picLocks noChangeAspect="1"/>
          </p:cNvPicPr>
          <p:nvPr/>
        </p:nvPicPr>
        <p:blipFill rotWithShape="1">
          <a:blip r:embed="rId2"/>
          <a:srcRect b="7684"/>
          <a:stretch/>
        </p:blipFill>
        <p:spPr>
          <a:xfrm>
            <a:off x="4079000" y="3685400"/>
            <a:ext cx="4281430" cy="2845767"/>
          </a:xfrm>
          <a:prstGeom prst="rect">
            <a:avLst/>
          </a:prstGeom>
        </p:spPr>
      </p:pic>
    </p:spTree>
    <p:extLst>
      <p:ext uri="{BB962C8B-B14F-4D97-AF65-F5344CB8AC3E}">
        <p14:creationId xmlns:p14="http://schemas.microsoft.com/office/powerpoint/2010/main" val="1292861513"/>
      </p:ext>
    </p:extLst>
  </p:cSld>
  <p:clrMapOvr>
    <a:masterClrMapping/>
  </p:clrMapOvr>
</p:sld>
</file>

<file path=ppt/theme/theme1.xml><?xml version="1.0" encoding="utf-8"?>
<a:theme xmlns:a="http://schemas.openxmlformats.org/drawingml/2006/main" name="template lingu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lingua</Template>
  <TotalTime>118</TotalTime>
  <Words>5798</Words>
  <Application>Microsoft Office PowerPoint</Application>
  <PresentationFormat>Widescreen</PresentationFormat>
  <Paragraphs>340</Paragraphs>
  <Slides>33</Slides>
  <Notes>2</Notes>
  <HiddenSlides>0</HiddenSlides>
  <MMClips>0</MMClips>
  <ScaleCrop>false</ScaleCrop>
  <HeadingPairs>
    <vt:vector size="6" baseType="variant">
      <vt:variant>
        <vt:lpstr>Caratteri utilizzati</vt:lpstr>
      </vt:variant>
      <vt:variant>
        <vt:i4>2</vt:i4>
      </vt:variant>
      <vt:variant>
        <vt:lpstr>Tema</vt:lpstr>
      </vt:variant>
      <vt:variant>
        <vt:i4>4</vt:i4>
      </vt:variant>
      <vt:variant>
        <vt:lpstr>Titoli diapositive</vt:lpstr>
      </vt:variant>
      <vt:variant>
        <vt:i4>33</vt:i4>
      </vt:variant>
    </vt:vector>
  </HeadingPairs>
  <TitlesOfParts>
    <vt:vector size="39" baseType="lpstr">
      <vt:lpstr>Arial</vt:lpstr>
      <vt:lpstr>Calibri</vt:lpstr>
      <vt:lpstr>template lingua</vt:lpstr>
      <vt:lpstr>2_Personalizza struttura</vt:lpstr>
      <vt:lpstr>1_Personalizza struttura</vt:lpstr>
      <vt:lpstr>Personalizza struttura</vt:lpstr>
      <vt:lpstr>English for Banking – Vocabulary Roberta Grandi Università della Valle d’Aosta</vt:lpstr>
      <vt:lpstr>Unit 14 p. 73 - Banking vocabulary: Back to the basics British English vs American English</vt:lpstr>
      <vt:lpstr>Banking vocabulary: Back to the basics British English vs American English</vt:lpstr>
      <vt:lpstr>Banking vocabulary: Back to the basics British English vs American English</vt:lpstr>
      <vt:lpstr>Banking vocabulary: Back to the basics British English vs American English</vt:lpstr>
      <vt:lpstr>Banking vocabulary: Back to the basics British English vs American English</vt:lpstr>
      <vt:lpstr>Banking vocabulary: Back to the basics British English vs American English</vt:lpstr>
      <vt:lpstr>Banking vocabulary: Back to the basics British English vs American English</vt:lpstr>
      <vt:lpstr>Banking vocabulary: Back to the basics British English vs American English</vt:lpstr>
      <vt:lpstr>Presentazione standard di PowerPoint</vt:lpstr>
      <vt:lpstr>Presentazione standard di PowerPoint</vt:lpstr>
      <vt:lpstr>Reading: Banks and financial institutions (pp. 73-74)</vt:lpstr>
      <vt:lpstr>Reading: Banks and financial institutions (pp. 73-74)</vt:lpstr>
      <vt:lpstr>Reading: Banks and financial institutions (pp. 73-74)</vt:lpstr>
      <vt:lpstr>Reading: Banks and financial institutions (pp. 73-74)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1 – Find the words or expressions in the text which mean the following (p. 74)</vt:lpstr>
      <vt:lpstr>Vocabulary 2 –  complete the groups of collocations by choosing a word from the box (some of them were in the text you read before) (p. 74)</vt:lpstr>
      <vt:lpstr>Vocabulary 2 –  complete the groups of collocations by choosing a word from the box (some of them were in the text you read before) (p. 74)</vt:lpstr>
      <vt:lpstr>Put the sentences in the right order (Reading p. 75)</vt:lpstr>
      <vt:lpstr>Now read the text and check</vt:lpstr>
      <vt:lpstr>Put the sentences in the right order (Reading p. 75)</vt:lpstr>
      <vt:lpstr>https://www.youtube.com/watch?v=r3SB9CArkPo</vt:lpstr>
      <vt:lpstr>p. 76 Vocabulary: match up the words and definitions</vt:lpstr>
      <vt:lpstr>p. 76 Vocabulary: match up the words and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Lingua inglese  Scienze Bancarie (LM)</dc:title>
  <dc:creator>xx</dc:creator>
  <cp:lastModifiedBy>xx</cp:lastModifiedBy>
  <cp:revision>18</cp:revision>
  <dcterms:created xsi:type="dcterms:W3CDTF">2020-08-20T09:18:36Z</dcterms:created>
  <dcterms:modified xsi:type="dcterms:W3CDTF">2020-12-22T14:19:09Z</dcterms:modified>
</cp:coreProperties>
</file>